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8" r:id="rId3"/>
    <p:sldId id="257" r:id="rId4"/>
    <p:sldId id="261" r:id="rId5"/>
    <p:sldId id="267" r:id="rId6"/>
    <p:sldId id="271" r:id="rId8"/>
    <p:sldId id="273" r:id="rId9"/>
    <p:sldId id="274" r:id="rId10"/>
    <p:sldId id="275" r:id="rId11"/>
    <p:sldId id="276" r:id="rId12"/>
    <p:sldId id="277" r:id="rId13"/>
    <p:sldId id="278" r:id="rId14"/>
    <p:sldId id="279" r:id="rId15"/>
    <p:sldId id="280" r:id="rId16"/>
    <p:sldId id="272"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308" r:id="rId30"/>
    <p:sldId id="309" r:id="rId31"/>
    <p:sldId id="310" r:id="rId32"/>
    <p:sldId id="293" r:id="rId33"/>
    <p:sldId id="315" r:id="rId34"/>
    <p:sldId id="316" r:id="rId35"/>
    <p:sldId id="294" r:id="rId36"/>
    <p:sldId id="313" r:id="rId37"/>
    <p:sldId id="31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268" r:id="rId52"/>
  </p:sldIdLst>
  <p:sldSz cx="9144000" cy="6858000" type="screen4x3"/>
  <p:notesSz cx="6858000" cy="9144000"/>
  <p:custDataLst>
    <p:tags r:id="rId56"/>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8667" autoAdjust="0"/>
  </p:normalViewPr>
  <p:slideViewPr>
    <p:cSldViewPr showGuides="1">
      <p:cViewPr varScale="1">
        <p:scale>
          <a:sx n="72" d="100"/>
          <a:sy n="72" d="100"/>
        </p:scale>
        <p:origin x="450"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90044" cy="90044"/>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6" Type="http://schemas.openxmlformats.org/officeDocument/2006/relationships/tags" Target="tags/tag3.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02E61F-DA88-44EF-BB57-85745874EF8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6A4FA9-0FD0-4716-922B-04CB4673DB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ea typeface="MS PGothic" panose="020B0600070205080204" pitchFamily="34" charset="-128"/>
              </a:rPr>
              <a:t>At what point, if any, do students believe that the doubling trend of Moore</a:t>
            </a:r>
            <a:r>
              <a:rPr lang="ja-JP" altLang="en-US" dirty="0" smtClean="0">
                <a:ea typeface="MS PGothic" panose="020B0600070205080204" pitchFamily="34" charset="-128"/>
              </a:rPr>
              <a:t>’</a:t>
            </a:r>
            <a:r>
              <a:rPr lang="en-US" altLang="ja-JP" dirty="0" smtClean="0">
                <a:ea typeface="MS PGothic" panose="020B0600070205080204" pitchFamily="34" charset="-128"/>
              </a:rPr>
              <a:t>s Law might come to an end? Ask them to speculate and give reasons for their answers</a:t>
            </a:r>
            <a:r>
              <a:rPr lang="zh-CN" altLang="en-US" dirty="0" smtClean="0">
                <a:ea typeface="MS PGothic" panose="020B0600070205080204" pitchFamily="34" charset="-128"/>
              </a:rPr>
              <a:t>。</a:t>
            </a:r>
            <a:endParaRPr lang="zh-CN" altLang="en-US" dirty="0"/>
          </a:p>
        </p:txBody>
      </p:sp>
      <p:sp>
        <p:nvSpPr>
          <p:cNvPr id="4" name="页眉占位符 3"/>
          <p:cNvSpPr>
            <a:spLocks noGrp="1"/>
          </p:cNvSpPr>
          <p:nvPr>
            <p:ph type="hdr" sz="quarter" idx="10"/>
          </p:nvPr>
        </p:nvSpPr>
        <p:spPr/>
        <p:txBody>
          <a:bodyPr/>
          <a:lstStyle/>
          <a:p>
            <a:r>
              <a:rPr lang="en-US" altLang="zh-CN" smtClean="0"/>
              <a:t>Management Information Systems</a:t>
            </a:r>
            <a:endParaRPr lang="en-US" altLang="zh-CN"/>
          </a:p>
        </p:txBody>
      </p:sp>
      <p:sp>
        <p:nvSpPr>
          <p:cNvPr id="5" name="日期占位符 4"/>
          <p:cNvSpPr>
            <a:spLocks noGrp="1"/>
          </p:cNvSpPr>
          <p:nvPr>
            <p:ph type="dt" idx="11"/>
          </p:nvPr>
        </p:nvSpPr>
        <p:spPr/>
        <p:txBody>
          <a:bodyPr/>
          <a:lstStyle/>
          <a:p>
            <a:r>
              <a:rPr lang="zh-CN" altLang="en-US" smtClean="0"/>
              <a:t>March-July 2010</a:t>
            </a:r>
            <a:endParaRPr lang="en-US" altLang="zh-CN"/>
          </a:p>
        </p:txBody>
      </p:sp>
      <p:sp>
        <p:nvSpPr>
          <p:cNvPr id="6" name="页脚占位符 5"/>
          <p:cNvSpPr>
            <a:spLocks noGrp="1"/>
          </p:cNvSpPr>
          <p:nvPr>
            <p:ph type="ftr" sz="quarter" idx="12"/>
          </p:nvPr>
        </p:nvSpPr>
        <p:spPr/>
        <p:txBody>
          <a:bodyPr/>
          <a:lstStyle/>
          <a:p>
            <a:r>
              <a:rPr lang="en-US" altLang="zh-CN" smtClean="0"/>
              <a:t>HUANG Lihua, School of Management</a:t>
            </a:r>
            <a:endParaRPr lang="en-US" altLang="zh-CN"/>
          </a:p>
        </p:txBody>
      </p:sp>
      <p:sp>
        <p:nvSpPr>
          <p:cNvPr id="7" name="灯片编号占位符 6"/>
          <p:cNvSpPr>
            <a:spLocks noGrp="1"/>
          </p:cNvSpPr>
          <p:nvPr>
            <p:ph type="sldNum" sz="quarter" idx="13"/>
          </p:nvPr>
        </p:nvSpPr>
        <p:spPr/>
        <p:txBody>
          <a:bodyPr/>
          <a:lstStyle/>
          <a:p>
            <a:fld id="{FB7AA6A0-75C7-4A50-B1CB-6D5413231A20}"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en-US" altLang="zh-CN" dirty="0" smtClean="0">
                <a:ea typeface="MS PGothic" panose="020B0600070205080204" pitchFamily="34" charset="-128"/>
              </a:rPr>
              <a:t>What do students think the implications of such drastically reduced costs of computer chips might be in the future? Explain the connection to concepts such as the digital divide and cloud computing.</a:t>
            </a:r>
            <a:endParaRPr lang="en-US" altLang="zh-CN" dirty="0" smtClean="0">
              <a:ea typeface="MS PGothic" panose="020B0600070205080204" pitchFamily="34" charset="-128"/>
            </a:endParaRPr>
          </a:p>
          <a:p>
            <a:endParaRPr lang="zh-CN" altLang="en-US" dirty="0"/>
          </a:p>
        </p:txBody>
      </p:sp>
      <p:sp>
        <p:nvSpPr>
          <p:cNvPr id="4" name="页眉占位符 3"/>
          <p:cNvSpPr>
            <a:spLocks noGrp="1"/>
          </p:cNvSpPr>
          <p:nvPr>
            <p:ph type="hdr" sz="quarter" idx="10"/>
          </p:nvPr>
        </p:nvSpPr>
        <p:spPr/>
        <p:txBody>
          <a:bodyPr/>
          <a:lstStyle/>
          <a:p>
            <a:r>
              <a:rPr lang="en-US" altLang="zh-CN" smtClean="0"/>
              <a:t>Management Information Systems</a:t>
            </a:r>
            <a:endParaRPr lang="en-US" altLang="zh-CN"/>
          </a:p>
        </p:txBody>
      </p:sp>
      <p:sp>
        <p:nvSpPr>
          <p:cNvPr id="5" name="日期占位符 4"/>
          <p:cNvSpPr>
            <a:spLocks noGrp="1"/>
          </p:cNvSpPr>
          <p:nvPr>
            <p:ph type="dt" idx="11"/>
          </p:nvPr>
        </p:nvSpPr>
        <p:spPr/>
        <p:txBody>
          <a:bodyPr/>
          <a:lstStyle/>
          <a:p>
            <a:r>
              <a:rPr lang="zh-CN" altLang="en-US" smtClean="0"/>
              <a:t>March-July 2010</a:t>
            </a:r>
            <a:endParaRPr lang="en-US" altLang="zh-CN"/>
          </a:p>
        </p:txBody>
      </p:sp>
      <p:sp>
        <p:nvSpPr>
          <p:cNvPr id="6" name="页脚占位符 5"/>
          <p:cNvSpPr>
            <a:spLocks noGrp="1"/>
          </p:cNvSpPr>
          <p:nvPr>
            <p:ph type="ftr" sz="quarter" idx="12"/>
          </p:nvPr>
        </p:nvSpPr>
        <p:spPr/>
        <p:txBody>
          <a:bodyPr/>
          <a:lstStyle/>
          <a:p>
            <a:r>
              <a:rPr lang="en-US" altLang="zh-CN" smtClean="0"/>
              <a:t>HUANG Lihua, School of Management</a:t>
            </a:r>
            <a:endParaRPr lang="en-US" altLang="zh-CN"/>
          </a:p>
        </p:txBody>
      </p:sp>
      <p:sp>
        <p:nvSpPr>
          <p:cNvPr id="7" name="灯片编号占位符 6"/>
          <p:cNvSpPr>
            <a:spLocks noGrp="1"/>
          </p:cNvSpPr>
          <p:nvPr>
            <p:ph type="sldNum" sz="quarter" idx="13"/>
          </p:nvPr>
        </p:nvSpPr>
        <p:spPr/>
        <p:txBody>
          <a:bodyPr/>
          <a:lstStyle/>
          <a:p>
            <a:fld id="{FB7AA6A0-75C7-4A50-B1CB-6D5413231A20}"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r>
              <a:rPr lang="en-US" altLang="zh-CN" smtClean="0"/>
              <a:t>Management Information Systems</a:t>
            </a:r>
            <a:endParaRPr lang="en-US" altLang="zh-CN"/>
          </a:p>
        </p:txBody>
      </p:sp>
      <p:sp>
        <p:nvSpPr>
          <p:cNvPr id="5" name="日期占位符 4"/>
          <p:cNvSpPr>
            <a:spLocks noGrp="1"/>
          </p:cNvSpPr>
          <p:nvPr>
            <p:ph type="dt" idx="11"/>
          </p:nvPr>
        </p:nvSpPr>
        <p:spPr/>
        <p:txBody>
          <a:bodyPr/>
          <a:lstStyle/>
          <a:p>
            <a:r>
              <a:rPr lang="zh-CN" altLang="en-US" smtClean="0"/>
              <a:t>March-July 2010</a:t>
            </a:r>
            <a:endParaRPr lang="en-US" altLang="zh-CN"/>
          </a:p>
        </p:txBody>
      </p:sp>
      <p:sp>
        <p:nvSpPr>
          <p:cNvPr id="6" name="页脚占位符 5"/>
          <p:cNvSpPr>
            <a:spLocks noGrp="1"/>
          </p:cNvSpPr>
          <p:nvPr>
            <p:ph type="ftr" sz="quarter" idx="12"/>
          </p:nvPr>
        </p:nvSpPr>
        <p:spPr/>
        <p:txBody>
          <a:bodyPr/>
          <a:lstStyle/>
          <a:p>
            <a:r>
              <a:rPr lang="en-US" altLang="zh-CN" smtClean="0"/>
              <a:t>HUANG Lihua, School of Management</a:t>
            </a:r>
            <a:endParaRPr lang="en-US" altLang="zh-CN"/>
          </a:p>
        </p:txBody>
      </p:sp>
      <p:sp>
        <p:nvSpPr>
          <p:cNvPr id="7" name="灯片编号占位符 6"/>
          <p:cNvSpPr>
            <a:spLocks noGrp="1"/>
          </p:cNvSpPr>
          <p:nvPr>
            <p:ph type="sldNum" sz="quarter" idx="13"/>
          </p:nvPr>
        </p:nvSpPr>
        <p:spPr/>
        <p:txBody>
          <a:bodyPr/>
          <a:lstStyle/>
          <a:p>
            <a:fld id="{FB7AA6A0-75C7-4A50-B1CB-6D5413231A20}"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r>
              <a:rPr lang="en-US" altLang="zh-CN" smtClean="0"/>
              <a:t>Management Information Systems</a:t>
            </a:r>
            <a:endParaRPr lang="en-US" altLang="zh-CN"/>
          </a:p>
        </p:txBody>
      </p:sp>
      <p:sp>
        <p:nvSpPr>
          <p:cNvPr id="5" name="日期占位符 4"/>
          <p:cNvSpPr>
            <a:spLocks noGrp="1"/>
          </p:cNvSpPr>
          <p:nvPr>
            <p:ph type="dt" idx="11"/>
          </p:nvPr>
        </p:nvSpPr>
        <p:spPr/>
        <p:txBody>
          <a:bodyPr/>
          <a:lstStyle/>
          <a:p>
            <a:r>
              <a:rPr lang="zh-CN" altLang="en-US" smtClean="0"/>
              <a:t>March-July 2010</a:t>
            </a:r>
            <a:endParaRPr lang="en-US" altLang="zh-CN"/>
          </a:p>
        </p:txBody>
      </p:sp>
      <p:sp>
        <p:nvSpPr>
          <p:cNvPr id="6" name="页脚占位符 5"/>
          <p:cNvSpPr>
            <a:spLocks noGrp="1"/>
          </p:cNvSpPr>
          <p:nvPr>
            <p:ph type="ftr" sz="quarter" idx="12"/>
          </p:nvPr>
        </p:nvSpPr>
        <p:spPr/>
        <p:txBody>
          <a:bodyPr/>
          <a:lstStyle/>
          <a:p>
            <a:r>
              <a:rPr lang="en-US" altLang="zh-CN" smtClean="0"/>
              <a:t>HUANG Lihua, School of Management</a:t>
            </a:r>
            <a:endParaRPr lang="en-US" altLang="zh-CN"/>
          </a:p>
        </p:txBody>
      </p:sp>
      <p:sp>
        <p:nvSpPr>
          <p:cNvPr id="7" name="灯片编号占位符 6"/>
          <p:cNvSpPr>
            <a:spLocks noGrp="1"/>
          </p:cNvSpPr>
          <p:nvPr>
            <p:ph type="sldNum" sz="quarter" idx="13"/>
          </p:nvPr>
        </p:nvSpPr>
        <p:spPr/>
        <p:txBody>
          <a:bodyPr/>
          <a:lstStyle/>
          <a:p>
            <a:fld id="{FB7AA6A0-75C7-4A50-B1CB-6D5413231A20}"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r>
              <a:rPr lang="en-US" altLang="zh-CN" smtClean="0"/>
              <a:t>Management Information Systems</a:t>
            </a:r>
            <a:endParaRPr lang="en-US" altLang="zh-CN"/>
          </a:p>
        </p:txBody>
      </p:sp>
      <p:sp>
        <p:nvSpPr>
          <p:cNvPr id="5" name="日期占位符 4"/>
          <p:cNvSpPr>
            <a:spLocks noGrp="1"/>
          </p:cNvSpPr>
          <p:nvPr>
            <p:ph type="dt" idx="11"/>
          </p:nvPr>
        </p:nvSpPr>
        <p:spPr/>
        <p:txBody>
          <a:bodyPr/>
          <a:lstStyle/>
          <a:p>
            <a:r>
              <a:rPr lang="zh-CN" altLang="en-US" smtClean="0"/>
              <a:t>March-July 2010</a:t>
            </a:r>
            <a:endParaRPr lang="en-US" altLang="zh-CN"/>
          </a:p>
        </p:txBody>
      </p:sp>
      <p:sp>
        <p:nvSpPr>
          <p:cNvPr id="6" name="页脚占位符 5"/>
          <p:cNvSpPr>
            <a:spLocks noGrp="1"/>
          </p:cNvSpPr>
          <p:nvPr>
            <p:ph type="ftr" sz="quarter" idx="12"/>
          </p:nvPr>
        </p:nvSpPr>
        <p:spPr/>
        <p:txBody>
          <a:bodyPr/>
          <a:lstStyle/>
          <a:p>
            <a:r>
              <a:rPr lang="en-US" altLang="zh-CN" smtClean="0"/>
              <a:t>HUANG Lihua, School of Management</a:t>
            </a:r>
            <a:endParaRPr lang="en-US" altLang="zh-CN"/>
          </a:p>
        </p:txBody>
      </p:sp>
      <p:sp>
        <p:nvSpPr>
          <p:cNvPr id="7" name="灯片编号占位符 6"/>
          <p:cNvSpPr>
            <a:spLocks noGrp="1"/>
          </p:cNvSpPr>
          <p:nvPr>
            <p:ph type="sldNum" sz="quarter" idx="13"/>
          </p:nvPr>
        </p:nvSpPr>
        <p:spPr/>
        <p:txBody>
          <a:bodyPr/>
          <a:lstStyle/>
          <a:p>
            <a:fld id="{FB7AA6A0-75C7-4A50-B1CB-6D5413231A20}"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r>
              <a:rPr lang="en-US" altLang="zh-CN" smtClean="0"/>
              <a:t>Management Information Systems</a:t>
            </a:r>
            <a:endParaRPr lang="en-US" altLang="zh-CN"/>
          </a:p>
        </p:txBody>
      </p:sp>
      <p:sp>
        <p:nvSpPr>
          <p:cNvPr id="5" name="日期占位符 4"/>
          <p:cNvSpPr>
            <a:spLocks noGrp="1"/>
          </p:cNvSpPr>
          <p:nvPr>
            <p:ph type="dt" idx="11"/>
          </p:nvPr>
        </p:nvSpPr>
        <p:spPr/>
        <p:txBody>
          <a:bodyPr/>
          <a:lstStyle/>
          <a:p>
            <a:r>
              <a:rPr lang="zh-CN" altLang="en-US" smtClean="0"/>
              <a:t>March-July 2010</a:t>
            </a:r>
            <a:endParaRPr lang="en-US" altLang="zh-CN"/>
          </a:p>
        </p:txBody>
      </p:sp>
      <p:sp>
        <p:nvSpPr>
          <p:cNvPr id="6" name="页脚占位符 5"/>
          <p:cNvSpPr>
            <a:spLocks noGrp="1"/>
          </p:cNvSpPr>
          <p:nvPr>
            <p:ph type="ftr" sz="quarter" idx="12"/>
          </p:nvPr>
        </p:nvSpPr>
        <p:spPr/>
        <p:txBody>
          <a:bodyPr/>
          <a:lstStyle/>
          <a:p>
            <a:r>
              <a:rPr lang="en-US" altLang="zh-CN" smtClean="0"/>
              <a:t>HUANG Lihua, School of Management</a:t>
            </a:r>
            <a:endParaRPr lang="en-US" altLang="zh-CN"/>
          </a:p>
        </p:txBody>
      </p:sp>
      <p:sp>
        <p:nvSpPr>
          <p:cNvPr id="7" name="灯片编号占位符 6"/>
          <p:cNvSpPr>
            <a:spLocks noGrp="1"/>
          </p:cNvSpPr>
          <p:nvPr>
            <p:ph type="sldNum" sz="quarter" idx="13"/>
          </p:nvPr>
        </p:nvSpPr>
        <p:spPr/>
        <p:txBody>
          <a:bodyPr/>
          <a:lstStyle/>
          <a:p>
            <a:fld id="{FB7AA6A0-75C7-4A50-B1CB-6D5413231A20}"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5C9B251D-27E0-49D5-AB7D-BA332D1299C9}" type="datetime1">
              <a:rPr lang="zh-CN" altLang="en-US"/>
            </a:fld>
            <a:endParaRPr lang="zh-CN" altLang="zh-CN"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a:lvl1pPr>
          </a:lstStyle>
          <a:p>
            <a:pPr>
              <a:defRPr/>
            </a:pPr>
            <a:fld id="{CB1EC38C-435D-4470-9DA8-A1A813CBF253}" type="slidenum">
              <a:rPr lang="zh-CN" altLang="zh-CN"/>
            </a:fld>
            <a:endParaRPr lang="zh-CN" altLang="zh-CN" sz="1800">
              <a:solidFill>
                <a:schemeClr val="tx1"/>
              </a:solidFill>
            </a:endParaRPr>
          </a:p>
        </p:txBody>
      </p:sp>
    </p:spTree>
  </p:cSld>
  <p:clrMapOvr>
    <a:masterClrMapping/>
  </p:clrMapOvr>
  <p:transition advClick="0" advTm="4000">
    <p:cover dir="l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F85AA5EC-C152-4219-9F4E-5E544A55F281}" type="datetime1">
              <a:rPr lang="zh-CN" altLang="en-US"/>
            </a:fld>
            <a:endParaRPr lang="zh-CN" altLang="zh-CN"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a:lvl1pPr>
          </a:lstStyle>
          <a:p>
            <a:pPr>
              <a:defRPr/>
            </a:pPr>
            <a:fld id="{85F84147-ABF6-45D1-B5AC-7F1835C8B57B}" type="slidenum">
              <a:rPr lang="zh-CN" altLang="zh-CN"/>
            </a:fld>
            <a:endParaRPr lang="zh-CN" altLang="zh-CN" sz="1800">
              <a:solidFill>
                <a:schemeClr val="tx1"/>
              </a:solidFill>
            </a:endParaRPr>
          </a:p>
        </p:txBody>
      </p:sp>
    </p:spTree>
  </p:cSld>
  <p:clrMapOvr>
    <a:masterClrMapping/>
  </p:clrMapOvr>
  <p:transition advClick="0" advTm="4000">
    <p:cover dir="l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2AA74813-DF9F-4AD9-A245-C44CDC26FBC8}" type="datetime1">
              <a:rPr lang="zh-CN" altLang="en-US"/>
            </a:fld>
            <a:endParaRPr lang="zh-CN" altLang="zh-CN"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a:lvl1pPr>
          </a:lstStyle>
          <a:p>
            <a:pPr>
              <a:defRPr/>
            </a:pPr>
            <a:fld id="{2459B848-5904-47DC-8854-5673387F7672}" type="slidenum">
              <a:rPr lang="zh-CN" altLang="zh-CN"/>
            </a:fld>
            <a:endParaRPr lang="zh-CN" altLang="zh-CN" sz="1800">
              <a:solidFill>
                <a:schemeClr val="tx1"/>
              </a:solidFill>
            </a:endParaRPr>
          </a:p>
        </p:txBody>
      </p:sp>
    </p:spTree>
  </p:cSld>
  <p:clrMapOvr>
    <a:masterClrMapping/>
  </p:clrMapOvr>
  <p:transition advClick="0" advTm="4000">
    <p:cover dir="l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0F02FFBD-3EDA-445B-95C6-ECFE6BF4E83A}" type="datetime1">
              <a:rPr lang="zh-CN" altLang="en-US"/>
            </a:fld>
            <a:endParaRPr lang="zh-CN" altLang="zh-CN"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a:lvl1pPr>
          </a:lstStyle>
          <a:p>
            <a:pPr>
              <a:defRPr/>
            </a:pPr>
            <a:fld id="{6A39FEF4-B857-418B-9F83-A7CAE5F76E5A}" type="slidenum">
              <a:rPr lang="zh-CN" altLang="zh-CN"/>
            </a:fld>
            <a:endParaRPr lang="zh-CN" altLang="zh-CN" sz="1800">
              <a:solidFill>
                <a:schemeClr val="tx1"/>
              </a:solidFill>
            </a:endParaRPr>
          </a:p>
        </p:txBody>
      </p:sp>
    </p:spTree>
  </p:cSld>
  <p:clrMapOvr>
    <a:masterClrMapping/>
  </p:clrMapOvr>
  <p:transition advClick="0" advTm="4000">
    <p:cover dir="l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EA628722-59FF-4E14-B162-868A96F3D8E6}" type="datetime1">
              <a:rPr lang="zh-CN" altLang="en-US"/>
            </a:fld>
            <a:endParaRPr lang="zh-CN" altLang="zh-CN"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a:lvl1pPr>
          </a:lstStyle>
          <a:p>
            <a:pPr>
              <a:defRPr/>
            </a:pPr>
            <a:fld id="{AA5C77DF-D986-438D-BF8B-849D595250C6}" type="slidenum">
              <a:rPr lang="zh-CN" altLang="zh-CN"/>
            </a:fld>
            <a:endParaRPr lang="zh-CN" altLang="zh-CN" sz="1800">
              <a:solidFill>
                <a:schemeClr val="tx1"/>
              </a:solidFill>
            </a:endParaRPr>
          </a:p>
        </p:txBody>
      </p:sp>
    </p:spTree>
  </p:cSld>
  <p:clrMapOvr>
    <a:masterClrMapping/>
  </p:clrMapOvr>
  <p:transition advClick="0" advTm="4000">
    <p:cover dir="l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F3086053-6C47-4935-B672-761BDD30AA56}" type="datetime1">
              <a:rPr lang="zh-CN" altLang="en-US"/>
            </a:fld>
            <a:endParaRPr lang="zh-CN" altLang="zh-CN"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a:lvl1pPr>
          </a:lstStyle>
          <a:p>
            <a:pPr>
              <a:defRPr/>
            </a:pPr>
            <a:fld id="{31FE1391-419D-4E87-B09B-881796223EF3}" type="slidenum">
              <a:rPr lang="zh-CN" altLang="zh-CN"/>
            </a:fld>
            <a:endParaRPr lang="zh-CN" altLang="zh-CN" sz="1800">
              <a:solidFill>
                <a:schemeClr val="tx1"/>
              </a:solidFill>
            </a:endParaRPr>
          </a:p>
        </p:txBody>
      </p:sp>
    </p:spTree>
  </p:cSld>
  <p:clrMapOvr>
    <a:masterClrMapping/>
  </p:clrMapOvr>
  <p:transition advClick="0" advTm="4000">
    <p:cover dir="l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43B10C99-9D6B-42C5-BE4E-99C542035C60}" type="datetime1">
              <a:rPr lang="zh-CN" altLang="en-US"/>
            </a:fld>
            <a:endParaRPr lang="zh-CN" altLang="zh-CN"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a:lvl1pPr>
          </a:lstStyle>
          <a:p>
            <a:pPr>
              <a:defRPr/>
            </a:pPr>
            <a:fld id="{7EA0F344-C532-42E5-A3B7-6B8220A1E3D1}" type="slidenum">
              <a:rPr lang="zh-CN" altLang="zh-CN"/>
            </a:fld>
            <a:endParaRPr lang="zh-CN" altLang="zh-CN" sz="1800">
              <a:solidFill>
                <a:schemeClr val="tx1"/>
              </a:solidFill>
            </a:endParaRPr>
          </a:p>
        </p:txBody>
      </p:sp>
    </p:spTree>
  </p:cSld>
  <p:clrMapOvr>
    <a:masterClrMapping/>
  </p:clrMapOvr>
  <p:transition advClick="0" advTm="4000">
    <p:cover dir="l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A8B67C3A-78B4-46D7-B9BB-E2B380E2D933}" type="datetime1">
              <a:rPr lang="zh-CN" altLang="en-US"/>
            </a:fld>
            <a:endParaRPr lang="zh-CN" altLang="zh-CN" sz="1800">
              <a:solidFill>
                <a:schemeClr val="tx1"/>
              </a:solidFill>
            </a:endParaRPr>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p:txBody>
          <a:bodyPr/>
          <a:lstStyle>
            <a:lvl1pPr>
              <a:defRPr/>
            </a:lvl1pPr>
          </a:lstStyle>
          <a:p>
            <a:pPr>
              <a:defRPr/>
            </a:pPr>
            <a:fld id="{0F079454-96E2-4BB9-9A60-4119AA8BCBB0}" type="slidenum">
              <a:rPr lang="zh-CN" altLang="zh-CN"/>
            </a:fld>
            <a:endParaRPr lang="zh-CN" altLang="zh-CN" sz="1800">
              <a:solidFill>
                <a:schemeClr val="tx1"/>
              </a:solidFill>
            </a:endParaRPr>
          </a:p>
        </p:txBody>
      </p:sp>
    </p:spTree>
  </p:cSld>
  <p:clrMapOvr>
    <a:masterClrMapping/>
  </p:clrMapOvr>
  <p:transition advClick="0" advTm="4000">
    <p:cover dir="l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764E6234-6581-479D-86F5-5FB9DA56AA5D}" type="datetime1">
              <a:rPr lang="zh-CN" altLang="en-US"/>
            </a:fld>
            <a:endParaRPr lang="zh-CN" altLang="zh-CN"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a:lvl1pPr>
          </a:lstStyle>
          <a:p>
            <a:pPr>
              <a:defRPr/>
            </a:pPr>
            <a:fld id="{148577F2-0C5F-4526-BA99-E475F5463BFE}" type="slidenum">
              <a:rPr lang="zh-CN" altLang="zh-CN"/>
            </a:fld>
            <a:endParaRPr lang="zh-CN" altLang="zh-CN" sz="1800">
              <a:solidFill>
                <a:schemeClr val="tx1"/>
              </a:solidFill>
            </a:endParaRPr>
          </a:p>
        </p:txBody>
      </p:sp>
    </p:spTree>
  </p:cSld>
  <p:clrMapOvr>
    <a:masterClrMapping/>
  </p:clrMapOvr>
  <p:transition advClick="0" advTm="4000">
    <p:cover dir="l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929C45A6-DB3B-4CFF-9CE6-9C8421A5DB6A}" type="datetime1">
              <a:rPr lang="zh-CN" altLang="en-US"/>
            </a:fld>
            <a:endParaRPr lang="zh-CN" altLang="zh-CN" sz="1800">
              <a:solidFill>
                <a:schemeClr val="tx1"/>
              </a:solidFill>
            </a:endParaRPr>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a:lvl1pPr>
          </a:lstStyle>
          <a:p>
            <a:pPr>
              <a:defRPr/>
            </a:pPr>
            <a:fld id="{CCFD4E0F-4E70-40D4-B01C-1DFC3D2CA85C}" type="slidenum">
              <a:rPr lang="zh-CN" altLang="zh-CN"/>
            </a:fld>
            <a:endParaRPr lang="zh-CN" altLang="zh-CN" sz="1800">
              <a:solidFill>
                <a:schemeClr val="tx1"/>
              </a:solidFill>
            </a:endParaRPr>
          </a:p>
        </p:txBody>
      </p:sp>
    </p:spTree>
  </p:cSld>
  <p:clrMapOvr>
    <a:masterClrMapping/>
  </p:clrMapOvr>
  <p:transition advClick="0" advTm="4000">
    <p:cover dir="l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36F4B7F3-A29E-4B45-A63B-0D55896D130F}" type="datetime1">
              <a:rPr lang="zh-CN" altLang="en-US"/>
            </a:fld>
            <a:endParaRPr lang="zh-CN" altLang="zh-CN"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a:lvl1pPr>
          </a:lstStyle>
          <a:p>
            <a:pPr>
              <a:defRPr/>
            </a:pPr>
            <a:fld id="{9E06784C-4176-4F82-9BED-A43B3E6DD0C6}" type="slidenum">
              <a:rPr lang="zh-CN" altLang="zh-CN"/>
            </a:fld>
            <a:endParaRPr lang="zh-CN" altLang="zh-CN" sz="1800">
              <a:solidFill>
                <a:schemeClr val="tx1"/>
              </a:solidFill>
            </a:endParaRPr>
          </a:p>
        </p:txBody>
      </p:sp>
    </p:spTree>
  </p:cSld>
  <p:clrMapOvr>
    <a:masterClrMapping/>
  </p:clrMapOvr>
  <p:transition advClick="0" advTm="4000">
    <p:cover dir="l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FEC24759-5903-4334-8635-85581499C831}" type="datetime1">
              <a:rPr lang="zh-CN" altLang="en-US"/>
            </a:fld>
            <a:endParaRPr lang="zh-CN" altLang="zh-CN"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a:lvl1pPr>
          </a:lstStyle>
          <a:p>
            <a:pPr>
              <a:defRPr/>
            </a:pPr>
            <a:fld id="{3148EE73-3BA6-4181-97C7-D91741780E4C}" type="slidenum">
              <a:rPr lang="zh-CN" altLang="zh-CN"/>
            </a:fld>
            <a:endParaRPr lang="zh-CN" altLang="zh-CN" sz="1800">
              <a:solidFill>
                <a:schemeClr val="tx1"/>
              </a:solidFill>
            </a:endParaRPr>
          </a:p>
        </p:txBody>
      </p:sp>
    </p:spTree>
  </p:cSld>
  <p:clrMapOvr>
    <a:masterClrMapping/>
  </p:clrMapOvr>
  <p:transition advClick="0" advTm="4000">
    <p:cover dir="l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sym typeface="Calibri" panose="020F0502020204030204" pitchFamily="34" charset="0"/>
              </a:rPr>
              <a:t>单击此处编辑母版标题样式</a:t>
            </a:r>
            <a:endParaRPr lang="zh-CN" altLang="zh-CN" smtClean="0">
              <a:sym typeface="Calibri" panose="020F0502020204030204" pitchFamily="34" charset="0"/>
            </a:endParaRPr>
          </a:p>
        </p:txBody>
      </p:sp>
      <p:sp>
        <p:nvSpPr>
          <p:cNvPr id="1027" name="文本占位符 2"/>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sym typeface="Calibri" panose="020F0502020204030204" pitchFamily="34" charset="0"/>
              </a:rPr>
              <a:t>单击此处编辑母版文本样式</a:t>
            </a:r>
            <a:endParaRPr lang="zh-CN" altLang="zh-CN" smtClean="0">
              <a:sym typeface="Calibri" panose="020F0502020204030204" pitchFamily="34" charset="0"/>
            </a:endParaRPr>
          </a:p>
          <a:p>
            <a:pPr lvl="1"/>
            <a:r>
              <a:rPr lang="zh-CN" altLang="zh-CN" smtClean="0">
                <a:sym typeface="Calibri" panose="020F0502020204030204" pitchFamily="34" charset="0"/>
              </a:rPr>
              <a:t>第二级</a:t>
            </a:r>
            <a:endParaRPr lang="zh-CN" altLang="zh-CN" smtClean="0">
              <a:sym typeface="Calibri" panose="020F0502020204030204" pitchFamily="34" charset="0"/>
            </a:endParaRPr>
          </a:p>
          <a:p>
            <a:pPr lvl="2"/>
            <a:r>
              <a:rPr lang="zh-CN" altLang="zh-CN" smtClean="0">
                <a:sym typeface="Calibri" panose="020F0502020204030204" pitchFamily="34" charset="0"/>
              </a:rPr>
              <a:t>第三级</a:t>
            </a:r>
            <a:endParaRPr lang="zh-CN" altLang="zh-CN" smtClean="0">
              <a:sym typeface="Calibri" panose="020F0502020204030204" pitchFamily="34" charset="0"/>
            </a:endParaRPr>
          </a:p>
          <a:p>
            <a:pPr lvl="3"/>
            <a:r>
              <a:rPr lang="zh-CN" altLang="zh-CN" smtClean="0">
                <a:sym typeface="Calibri" panose="020F0502020204030204" pitchFamily="34" charset="0"/>
              </a:rPr>
              <a:t>第四级</a:t>
            </a:r>
            <a:endParaRPr lang="zh-CN" altLang="zh-CN" smtClean="0">
              <a:sym typeface="Calibri" panose="020F0502020204030204" pitchFamily="34" charset="0"/>
            </a:endParaRPr>
          </a:p>
          <a:p>
            <a:pPr lvl="4"/>
            <a:r>
              <a:rPr lang="zh-CN" altLang="zh-CN" smtClean="0">
                <a:sym typeface="Calibri" panose="020F0502020204030204" pitchFamily="34" charset="0"/>
              </a:rPr>
              <a:t>第五级</a:t>
            </a:r>
            <a:endParaRPr lang="zh-CN" altLang="zh-CN" smtClean="0">
              <a:sym typeface="Calibri" panose="020F0502020204030204" pitchFamily="34" charset="0"/>
            </a:endParaRPr>
          </a:p>
        </p:txBody>
      </p:sp>
      <p:sp>
        <p:nvSpPr>
          <p:cNvPr id="1028" name="日期占位符 3"/>
          <p:cNvSpPr>
            <a:spLocks noGrp="1" noChangeArrowheads="1"/>
          </p:cNvSpPr>
          <p:nvPr>
            <p:ph type="dt" sz="half" idx="2"/>
          </p:nvPr>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1200" smtClean="0">
                <a:solidFill>
                  <a:srgbClr val="898989"/>
                </a:solidFill>
              </a:defRPr>
            </a:lvl1pPr>
          </a:lstStyle>
          <a:p>
            <a:pPr>
              <a:defRPr/>
            </a:pPr>
            <a:fld id="{33C7C2B4-3729-43FA-924E-1F019FE10863}" type="datetime1">
              <a:rPr lang="zh-CN" altLang="en-US"/>
            </a:fld>
            <a:endParaRPr lang="zh-CN" altLang="zh-CN" sz="1800">
              <a:solidFill>
                <a:schemeClr val="tx1"/>
              </a:solidFill>
            </a:endParaRPr>
          </a:p>
        </p:txBody>
      </p:sp>
      <p:sp>
        <p:nvSpPr>
          <p:cNvPr id="1029" name="页脚占位符 4"/>
          <p:cNvSpPr>
            <a:spLocks noGrp="1" noChangeArrowheads="1"/>
          </p:cNvSpPr>
          <p:nvPr>
            <p:ph type="ftr" sz="quarter" idx="3"/>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defRPr sz="1200" smtClean="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defRPr sz="1200" smtClean="0">
                <a:solidFill>
                  <a:srgbClr val="898989"/>
                </a:solidFill>
              </a:defRPr>
            </a:lvl1pPr>
          </a:lstStyle>
          <a:p>
            <a:pPr>
              <a:defRPr/>
            </a:pPr>
            <a:fld id="{A8755D36-B7E6-407F-B015-3ED54353C3B6}" type="slidenum">
              <a:rPr lang="zh-CN" altLang="zh-CN"/>
            </a:fld>
            <a:endParaRPr lang="zh-CN" altLang="zh-CN"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advClick="0" advTm="4000">
    <p:cover dir="lu"/>
  </p:transition>
  <p:hf sldNum="0"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jpeg"/><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4.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7.wmf"/><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8.jpe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5.jpe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26.jpeg"/><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jpe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7.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jpeg"/><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jpeg"/><Relationship Id="rId1"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9.jpeg"/><Relationship Id="rId7" Type="http://schemas.openxmlformats.org/officeDocument/2006/relationships/image" Target="../media/image8.png"/><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jpeg"/><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40.jpeg"/><Relationship Id="rId2" Type="http://schemas.openxmlformats.org/officeDocument/2006/relationships/image" Target="../media/image39.emf"/><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jpeg"/><Relationship Id="rId2" Type="http://schemas.openxmlformats.org/officeDocument/2006/relationships/image" Target="../media/image41.jpeg"/><Relationship Id="rId1" Type="http://schemas.openxmlformats.org/officeDocument/2006/relationships/hyperlink" Target="&#22823;&#25968;&#25454;&#20135;&#19994;&#20840;&#26223;&#22270;.jpg" TargetMode="Externa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jpeg"/><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43.emf"/><Relationship Id="rId2" Type="http://schemas.openxmlformats.org/officeDocument/2006/relationships/image" Target="../media/image1.jpeg"/><Relationship Id="rId1" Type="http://schemas.openxmlformats.org/officeDocument/2006/relationships/image" Target="../media/image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4.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5.jpeg"/><Relationship Id="rId1" Type="http://schemas.openxmlformats.org/officeDocument/2006/relationships/image" Target="../media/image1.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6.emf"/><Relationship Id="rId1"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7.emf"/><Relationship Id="rId1" Type="http://schemas.openxmlformats.org/officeDocument/2006/relationships/image" Target="../media/image1.jpeg"/></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53.png"/><Relationship Id="rId6" Type="http://schemas.openxmlformats.org/officeDocument/2006/relationships/image" Target="../media/image52.emf"/><Relationship Id="rId5" Type="http://schemas.openxmlformats.org/officeDocument/2006/relationships/image" Target="../media/image51.jpeg"/><Relationship Id="rId4" Type="http://schemas.openxmlformats.org/officeDocument/2006/relationships/image" Target="../media/image50.jpeg"/><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1.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4.png"/><Relationship Id="rId1" Type="http://schemas.openxmlformats.org/officeDocument/2006/relationships/image" Target="../media/image1.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5.emf"/><Relationship Id="rId1" Type="http://schemas.openxmlformats.org/officeDocument/2006/relationships/image" Target="../media/image1.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6.emf"/><Relationship Id="rId1" Type="http://schemas.openxmlformats.org/officeDocument/2006/relationships/image" Target="../media/image1.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57.jpe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jpeg"/><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jpeg"/><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jpeg"/><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2051"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29463" y="1714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22"/>
          <p:cNvSpPr>
            <a:spLocks noChangeArrowheads="1"/>
          </p:cNvSpPr>
          <p:nvPr/>
        </p:nvSpPr>
        <p:spPr bwMode="auto">
          <a:xfrm>
            <a:off x="429976" y="997812"/>
            <a:ext cx="469872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smtClean="0">
                <a:effectLst>
                  <a:outerShdw blurRad="38100" dist="38100" dir="2700000" algn="tl">
                    <a:srgbClr val="000000">
                      <a:alpha val="43137"/>
                    </a:srgbClr>
                  </a:outerShdw>
                </a:effectLst>
              </a:rPr>
              <a:t>大数据技术与应用</a:t>
            </a:r>
            <a:endParaRPr lang="zh-CN" altLang="zh-CN" sz="4400" b="1" dirty="0">
              <a:effectLst>
                <a:outerShdw blurRad="38100" dist="38100" dir="2700000" algn="tl">
                  <a:srgbClr val="000000">
                    <a:alpha val="43137"/>
                  </a:srgbClr>
                </a:outerShdw>
              </a:effectLst>
            </a:endParaRPr>
          </a:p>
        </p:txBody>
      </p:sp>
      <p:sp>
        <p:nvSpPr>
          <p:cNvPr id="2053" name="椭圆 27"/>
          <p:cNvSpPr>
            <a:spLocks noChangeArrowheads="1"/>
          </p:cNvSpPr>
          <p:nvPr/>
        </p:nvSpPr>
        <p:spPr bwMode="auto">
          <a:xfrm>
            <a:off x="0" y="1890713"/>
            <a:ext cx="9144000" cy="46037"/>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3079" name="Group 7"/>
          <p:cNvGrpSpPr/>
          <p:nvPr/>
        </p:nvGrpSpPr>
        <p:grpSpPr bwMode="auto">
          <a:xfrm>
            <a:off x="50800" y="2071688"/>
            <a:ext cx="4160838" cy="4162425"/>
            <a:chOff x="0" y="0"/>
            <a:chExt cx="3800496" cy="3800496"/>
          </a:xfrm>
        </p:grpSpPr>
        <p:sp>
          <p:nvSpPr>
            <p:cNvPr id="2062" name="椭圆 30"/>
            <p:cNvSpPr>
              <a:spLocks noChangeArrowheads="1"/>
            </p:cNvSpPr>
            <p:nvPr/>
          </p:nvSpPr>
          <p:spPr bwMode="auto">
            <a:xfrm flipH="1">
              <a:off x="0" y="0"/>
              <a:ext cx="3800496" cy="3800496"/>
            </a:xfrm>
            <a:prstGeom prst="ellipse">
              <a:avLst/>
            </a:prstGeom>
            <a:blipFill dpi="0" rotWithShape="1">
              <a:blip r:embed="rId2"/>
              <a:srcRect/>
              <a:stretch>
                <a:fillRect/>
              </a:stretch>
            </a:blipFill>
            <a:ln w="38100">
              <a:solidFill>
                <a:schemeClr val="bg1"/>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63" name="椭圆 31"/>
            <p:cNvSpPr>
              <a:spLocks noChangeArrowheads="1"/>
            </p:cNvSpPr>
            <p:nvPr/>
          </p:nvSpPr>
          <p:spPr bwMode="auto">
            <a:xfrm flipH="1">
              <a:off x="180976" y="271464"/>
              <a:ext cx="3438544" cy="3438544"/>
            </a:xfrm>
            <a:prstGeom prst="ellipse">
              <a:avLst/>
            </a:prstGeom>
            <a:blipFill dpi="0" rotWithShape="1">
              <a:blip r:embed="rId3"/>
              <a:srcRect/>
              <a:stretch>
                <a:fillRect/>
              </a:stretch>
            </a:blipFill>
            <a:ln w="38100">
              <a:solidFill>
                <a:schemeClr val="bg1"/>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2056" name="矩形 32"/>
          <p:cNvSpPr>
            <a:spLocks noChangeArrowheads="1"/>
          </p:cNvSpPr>
          <p:nvPr/>
        </p:nvSpPr>
        <p:spPr bwMode="auto">
          <a:xfrm>
            <a:off x="0" y="5781675"/>
            <a:ext cx="3667125"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57" name="椭圆 33"/>
          <p:cNvSpPr>
            <a:spLocks noChangeArrowheads="1"/>
          </p:cNvSpPr>
          <p:nvPr/>
        </p:nvSpPr>
        <p:spPr bwMode="auto">
          <a:xfrm>
            <a:off x="0" y="5872163"/>
            <a:ext cx="9144000" cy="45719"/>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79"/>
                                        </p:tgtEl>
                                        <p:attrNameLst>
                                          <p:attrName>style.visibility</p:attrName>
                                        </p:attrNameLst>
                                      </p:cBhvr>
                                      <p:to>
                                        <p:strVal val="visible"/>
                                      </p:to>
                                    </p:set>
                                    <p:anim calcmode="lin" valueType="num">
                                      <p:cBhvr>
                                        <p:cTn id="7" dur="500" fill="hold"/>
                                        <p:tgtEl>
                                          <p:spTgt spid="3079"/>
                                        </p:tgtEl>
                                        <p:attrNameLst>
                                          <p:attrName>ppt_x</p:attrName>
                                        </p:attrNameLst>
                                      </p:cBhvr>
                                      <p:tavLst>
                                        <p:tav tm="0">
                                          <p:val>
                                            <p:strVal val="0-#ppt_w/2"/>
                                          </p:val>
                                        </p:tav>
                                        <p:tav tm="100000">
                                          <p:val>
                                            <p:strVal val="#ppt_x"/>
                                          </p:val>
                                        </p:tav>
                                      </p:tavLst>
                                    </p:anim>
                                    <p:anim calcmode="lin" valueType="num">
                                      <p:cBhvr>
                                        <p:cTn id="8" dur="500" fill="hold"/>
                                        <p:tgtEl>
                                          <p:spTgt spid="3079"/>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3076"/>
                                        </p:tgtEl>
                                        <p:attrNameLst>
                                          <p:attrName>style.visibility</p:attrName>
                                        </p:attrNameLst>
                                      </p:cBhvr>
                                      <p:to>
                                        <p:strVal val="visible"/>
                                      </p:to>
                                    </p:set>
                                    <p:animEffect>
                                      <p:cBhvr>
                                        <p:cTn id="11"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89602" y="5156881"/>
            <a:ext cx="7164796" cy="889818"/>
          </a:xfrm>
        </p:spPr>
        <p:txBody>
          <a:bodyPr/>
          <a:lstStyle/>
          <a:p>
            <a:pPr marL="0" indent="0" eaLnBrk="1" hangingPunct="1">
              <a:buNone/>
            </a:pPr>
            <a:r>
              <a:rPr lang="zh-CN" altLang="en-US" sz="1800" b="1" dirty="0" smtClean="0">
                <a:solidFill>
                  <a:srgbClr val="0D0D0D"/>
                </a:solidFill>
                <a:latin typeface="+mn-ea"/>
              </a:rPr>
              <a:t>互联网用户</a:t>
            </a:r>
            <a:r>
              <a:rPr lang="zh-CN" altLang="en-US" sz="1800" b="1" dirty="0">
                <a:solidFill>
                  <a:srgbClr val="0D0D0D"/>
                </a:solidFill>
                <a:latin typeface="+mn-ea"/>
              </a:rPr>
              <a:t>增长的一个原因，</a:t>
            </a:r>
            <a:r>
              <a:rPr lang="zh-CN" altLang="en-US" sz="1800" b="1" dirty="0" smtClean="0">
                <a:solidFill>
                  <a:srgbClr val="0D0D0D"/>
                </a:solidFill>
                <a:latin typeface="+mn-ea"/>
              </a:rPr>
              <a:t>是互联网连接</a:t>
            </a:r>
            <a:r>
              <a:rPr lang="zh-CN" altLang="en-US" sz="1800" b="1" dirty="0">
                <a:solidFill>
                  <a:srgbClr val="0D0D0D"/>
                </a:solidFill>
                <a:latin typeface="+mn-ea"/>
              </a:rPr>
              <a:t>成本和总通讯成本的激剧下降。</a:t>
            </a:r>
            <a:r>
              <a:rPr lang="zh-CN" altLang="en-US" sz="1800" b="1" dirty="0" smtClean="0">
                <a:solidFill>
                  <a:srgbClr val="0D0D0D"/>
                </a:solidFill>
                <a:latin typeface="+mn-ea"/>
              </a:rPr>
              <a:t>访问互联网的</a:t>
            </a:r>
            <a:r>
              <a:rPr lang="zh-CN" altLang="en-US" sz="1800" b="1" dirty="0">
                <a:solidFill>
                  <a:srgbClr val="0D0D0D"/>
                </a:solidFill>
                <a:latin typeface="+mn-ea"/>
              </a:rPr>
              <a:t>成本，按每千位（</a:t>
            </a:r>
            <a:r>
              <a:rPr lang="en-US" altLang="zh-CN" sz="1800" b="1" dirty="0">
                <a:solidFill>
                  <a:srgbClr val="0D0D0D"/>
                </a:solidFill>
                <a:latin typeface="+mn-ea"/>
              </a:rPr>
              <a:t>kilobit</a:t>
            </a:r>
            <a:r>
              <a:rPr lang="zh-CN" altLang="en-US" sz="1800" b="1" dirty="0">
                <a:solidFill>
                  <a:srgbClr val="0D0D0D"/>
                </a:solidFill>
                <a:latin typeface="+mn-ea"/>
              </a:rPr>
              <a:t>）访问量计算，自</a:t>
            </a:r>
            <a:r>
              <a:rPr lang="en-US" altLang="zh-CN" sz="1800" b="1" dirty="0">
                <a:solidFill>
                  <a:srgbClr val="0D0D0D"/>
                </a:solidFill>
                <a:latin typeface="+mn-ea"/>
              </a:rPr>
              <a:t>1995</a:t>
            </a:r>
            <a:r>
              <a:rPr lang="zh-CN" altLang="en-US" sz="1800" b="1" dirty="0">
                <a:solidFill>
                  <a:srgbClr val="0D0D0D"/>
                </a:solidFill>
                <a:latin typeface="+mn-ea"/>
              </a:rPr>
              <a:t>年开始就呈指数下降趋势。在美国数字用户线路（</a:t>
            </a:r>
            <a:r>
              <a:rPr lang="en-US" altLang="zh-CN" sz="1800" b="1" dirty="0">
                <a:solidFill>
                  <a:srgbClr val="0D0D0D"/>
                </a:solidFill>
                <a:latin typeface="+mn-ea"/>
              </a:rPr>
              <a:t>Digital subscriber line</a:t>
            </a:r>
            <a:r>
              <a:rPr lang="zh-CN" altLang="en-US" sz="1800" b="1" dirty="0">
                <a:solidFill>
                  <a:srgbClr val="0D0D0D"/>
                </a:solidFill>
                <a:latin typeface="+mn-ea"/>
              </a:rPr>
              <a:t>，</a:t>
            </a:r>
            <a:r>
              <a:rPr lang="en-US" altLang="zh-CN" sz="1800" b="1" dirty="0">
                <a:solidFill>
                  <a:srgbClr val="0D0D0D"/>
                </a:solidFill>
                <a:latin typeface="+mn-ea"/>
              </a:rPr>
              <a:t>DSL</a:t>
            </a:r>
            <a:r>
              <a:rPr lang="zh-CN" altLang="en-US" sz="1800" b="1" dirty="0">
                <a:solidFill>
                  <a:srgbClr val="0D0D0D"/>
                </a:solidFill>
                <a:latin typeface="+mn-ea"/>
              </a:rPr>
              <a:t>）和有线宽频通讯服务费的零售价大约为每千位</a:t>
            </a:r>
            <a:r>
              <a:rPr lang="en-US" altLang="zh-CN" sz="1800" b="1" dirty="0">
                <a:solidFill>
                  <a:srgbClr val="0D0D0D"/>
                </a:solidFill>
                <a:latin typeface="+mn-ea"/>
              </a:rPr>
              <a:t>2</a:t>
            </a:r>
            <a:r>
              <a:rPr lang="zh-CN" altLang="en-US" sz="1800" b="1" dirty="0">
                <a:solidFill>
                  <a:srgbClr val="0D0D0D"/>
                </a:solidFill>
                <a:latin typeface="+mn-ea"/>
              </a:rPr>
              <a:t>美分。</a:t>
            </a:r>
            <a:endParaRPr lang="en-US" altLang="zh-CN" sz="1800" b="1" dirty="0" smtClean="0">
              <a:solidFill>
                <a:srgbClr val="0D0D0D"/>
              </a:solidFill>
              <a:latin typeface="+mn-ea"/>
            </a:endParaRPr>
          </a:p>
        </p:txBody>
      </p:sp>
      <p:sp>
        <p:nvSpPr>
          <p:cNvPr id="4" name="灯片编号占位符 3"/>
          <p:cNvSpPr>
            <a:spLocks noGrp="1"/>
          </p:cNvSpPr>
          <p:nvPr>
            <p:ph type="sldNum" sz="quarter" idx="12"/>
          </p:nvPr>
        </p:nvSpPr>
        <p:spPr/>
        <p:txBody>
          <a:bodyPr/>
          <a:lstStyle/>
          <a:p>
            <a:fld id="{4608C231-62AD-4315-A982-E738B69B242F}" type="slidenum">
              <a:rPr lang="en-US" altLang="zh-CN" smtClean="0"/>
            </a:fld>
            <a:endParaRPr lang="en-US" altLang="zh-CN" dirty="0"/>
          </a:p>
        </p:txBody>
      </p:sp>
      <p:pic>
        <p:nvPicPr>
          <p:cNvPr id="10" name="Picture 2" descr="Figure 5.7 graphs the decline in internet communication costs from 1995 to 20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1820" y="1586632"/>
            <a:ext cx="7564271" cy="3463160"/>
          </a:xfrm>
          <a:prstGeom prst="rect">
            <a:avLst/>
          </a:prstGeom>
        </p:spPr>
      </p:pic>
      <p:sp>
        <p:nvSpPr>
          <p:cNvPr id="5" name="文本框 4"/>
          <p:cNvSpPr txBox="1"/>
          <p:nvPr/>
        </p:nvSpPr>
        <p:spPr>
          <a:xfrm>
            <a:off x="755576" y="2177646"/>
            <a:ext cx="400110" cy="1944216"/>
          </a:xfrm>
          <a:prstGeom prst="rect">
            <a:avLst/>
          </a:prstGeom>
          <a:solidFill>
            <a:srgbClr val="9CCCE3"/>
          </a:solidFill>
        </p:spPr>
        <p:txBody>
          <a:bodyPr vert="eaVert" wrap="square" rtlCol="0">
            <a:spAutoFit/>
          </a:bodyPr>
          <a:lstStyle/>
          <a:p>
            <a:r>
              <a:rPr lang="zh-CN" altLang="en-US" sz="1400" dirty="0" smtClean="0"/>
              <a:t>每千字节成本（美元）</a:t>
            </a:r>
            <a:endParaRPr lang="zh-CN" altLang="en-US" sz="1400" dirty="0"/>
          </a:p>
        </p:txBody>
      </p:sp>
      <p:sp>
        <p:nvSpPr>
          <p:cNvPr id="11" name="文本框 10"/>
          <p:cNvSpPr txBox="1"/>
          <p:nvPr/>
        </p:nvSpPr>
        <p:spPr>
          <a:xfrm>
            <a:off x="4341201" y="4310986"/>
            <a:ext cx="824109" cy="369332"/>
          </a:xfrm>
          <a:prstGeom prst="rect">
            <a:avLst/>
          </a:prstGeom>
          <a:solidFill>
            <a:srgbClr val="9CCCE3"/>
          </a:solidFill>
        </p:spPr>
        <p:txBody>
          <a:bodyPr wrap="square" rtlCol="0">
            <a:spAutoFit/>
          </a:bodyPr>
          <a:lstStyle/>
          <a:p>
            <a:r>
              <a:rPr lang="zh-CN" altLang="en-US" dirty="0" smtClean="0"/>
              <a:t>年份</a:t>
            </a:r>
            <a:endParaRPr lang="zh-CN" altLang="en-US" dirty="0"/>
          </a:p>
        </p:txBody>
      </p:sp>
      <p:sp>
        <p:nvSpPr>
          <p:cNvPr id="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9" name="图片 11" descr="8.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椭圆 11"/>
          <p:cNvSpPr>
            <a:spLocks noChangeArrowheads="1"/>
          </p:cNvSpPr>
          <p:nvPr/>
        </p:nvSpPr>
        <p:spPr bwMode="auto">
          <a:xfrm>
            <a:off x="0" y="997812"/>
            <a:ext cx="9144000" cy="67788"/>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 name="TextBox 28"/>
          <p:cNvSpPr>
            <a:spLocks noChangeArrowheads="1"/>
          </p:cNvSpPr>
          <p:nvPr/>
        </p:nvSpPr>
        <p:spPr bwMode="auto">
          <a:xfrm>
            <a:off x="755576" y="817723"/>
            <a:ext cx="51670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互联网通讯成本的指数下降</a:t>
            </a:r>
            <a:endParaRPr lang="zh-CN" altLang="zh-CN" dirty="0"/>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autoUpdateAnimBg="0"/>
      <p:bldP spid="14" grpId="0" bldLvl="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608C231-62AD-4315-A982-E738B69B242F}" type="slidenum">
              <a:rPr lang="en-US" altLang="zh-CN" smtClean="0"/>
            </a:fld>
            <a:endParaRPr lang="en-US" altLang="zh-CN" dirty="0"/>
          </a:p>
        </p:txBody>
      </p:sp>
      <p:sp>
        <p:nvSpPr>
          <p:cNvPr id="7" name="内容占位符 6"/>
          <p:cNvSpPr>
            <a:spLocks noGrp="1"/>
          </p:cNvSpPr>
          <p:nvPr>
            <p:ph idx="1"/>
          </p:nvPr>
        </p:nvSpPr>
        <p:spPr/>
        <p:txBody>
          <a:bodyPr/>
          <a:lstStyle/>
          <a:p>
            <a:pPr lvl="1"/>
            <a:r>
              <a:rPr lang="zh-CN" altLang="en-US" sz="3000" dirty="0">
                <a:solidFill>
                  <a:schemeClr val="tx1"/>
                </a:solidFill>
                <a:cs typeface="+mn-cs"/>
              </a:rPr>
              <a:t>技术</a:t>
            </a:r>
            <a:r>
              <a:rPr lang="zh-CN" altLang="en-US" sz="3000" dirty="0" smtClean="0">
                <a:solidFill>
                  <a:schemeClr val="tx1"/>
                </a:solidFill>
                <a:cs typeface="+mn-cs"/>
              </a:rPr>
              <a:t>标准</a:t>
            </a:r>
            <a:endParaRPr lang="en-US" altLang="zh-CN" sz="3000" dirty="0">
              <a:solidFill>
                <a:schemeClr val="tx1"/>
              </a:solidFill>
              <a:cs typeface="+mn-cs"/>
            </a:endParaRPr>
          </a:p>
          <a:p>
            <a:pPr lvl="2"/>
            <a:r>
              <a:rPr lang="zh-CN" altLang="en-US" sz="3000" dirty="0">
                <a:solidFill>
                  <a:schemeClr val="tx1"/>
                </a:solidFill>
                <a:cs typeface="+mn-cs"/>
              </a:rPr>
              <a:t>建立产品兼容性和网络通信能力的规范</a:t>
            </a:r>
            <a:endParaRPr lang="en-US" altLang="zh-CN" sz="3000" dirty="0">
              <a:solidFill>
                <a:schemeClr val="tx1"/>
              </a:solidFill>
              <a:cs typeface="+mn-cs"/>
            </a:endParaRPr>
          </a:p>
          <a:p>
            <a:pPr lvl="2"/>
            <a:r>
              <a:rPr lang="zh-CN" altLang="en-US" sz="3000" dirty="0">
                <a:solidFill>
                  <a:schemeClr val="tx1"/>
                </a:solidFill>
                <a:cs typeface="+mn-cs"/>
              </a:rPr>
              <a:t>释放强大的规模经济能量，产品价格</a:t>
            </a:r>
            <a:r>
              <a:rPr lang="zh-CN" altLang="en-US" sz="3000" dirty="0" smtClean="0">
                <a:solidFill>
                  <a:schemeClr val="tx1"/>
                </a:solidFill>
                <a:cs typeface="+mn-cs"/>
              </a:rPr>
              <a:t>降低</a:t>
            </a:r>
            <a:endParaRPr lang="en-US" altLang="zh-CN" sz="3000" dirty="0" smtClean="0">
              <a:solidFill>
                <a:schemeClr val="tx1"/>
              </a:solidFill>
              <a:cs typeface="+mn-cs"/>
            </a:endParaRPr>
          </a:p>
          <a:p>
            <a:pPr lvl="2"/>
            <a:r>
              <a:rPr lang="zh-CN" altLang="en-US" sz="3000" dirty="0" smtClean="0">
                <a:solidFill>
                  <a:schemeClr val="tx1"/>
                </a:solidFill>
                <a:cs typeface="+mn-cs"/>
              </a:rPr>
              <a:t>计算技术中的一些重要技术标准（</a:t>
            </a:r>
            <a:r>
              <a:rPr lang="en-US" altLang="zh-CN" sz="3000" b="1" dirty="0" smtClean="0">
                <a:solidFill>
                  <a:schemeClr val="tx1"/>
                </a:solidFill>
                <a:cs typeface="+mn-cs"/>
              </a:rPr>
              <a:t>ASCII</a:t>
            </a:r>
            <a:r>
              <a:rPr lang="zh-CN" altLang="en-US" sz="3000" dirty="0" smtClean="0">
                <a:solidFill>
                  <a:schemeClr val="tx1"/>
                </a:solidFill>
                <a:cs typeface="+mn-cs"/>
              </a:rPr>
              <a:t>（</a:t>
            </a:r>
            <a:r>
              <a:rPr lang="en-US" altLang="zh-CN" sz="3000" dirty="0" smtClean="0">
                <a:solidFill>
                  <a:schemeClr val="tx1"/>
                </a:solidFill>
                <a:cs typeface="+mn-cs"/>
              </a:rPr>
              <a:t>1958</a:t>
            </a:r>
            <a:r>
              <a:rPr lang="zh-CN" altLang="en-US" sz="3000" dirty="0" smtClean="0">
                <a:solidFill>
                  <a:schemeClr val="tx1"/>
                </a:solidFill>
                <a:cs typeface="+mn-cs"/>
              </a:rPr>
              <a:t>年）、</a:t>
            </a:r>
            <a:r>
              <a:rPr lang="en-US" altLang="zh-CN" sz="3000" b="1" dirty="0">
                <a:cs typeface="+mn-cs"/>
              </a:rPr>
              <a:t>TCP/IP</a:t>
            </a:r>
            <a:r>
              <a:rPr lang="zh-CN" altLang="en-US" sz="3000" dirty="0" smtClean="0">
                <a:solidFill>
                  <a:schemeClr val="tx1"/>
                </a:solidFill>
                <a:cs typeface="+mn-cs"/>
              </a:rPr>
              <a:t>（</a:t>
            </a:r>
            <a:r>
              <a:rPr lang="en-US" altLang="zh-CN" sz="3000" dirty="0" smtClean="0">
                <a:solidFill>
                  <a:schemeClr val="tx1"/>
                </a:solidFill>
                <a:cs typeface="+mn-cs"/>
              </a:rPr>
              <a:t>1974</a:t>
            </a:r>
            <a:r>
              <a:rPr lang="zh-CN" altLang="en-US" sz="3000" dirty="0" smtClean="0">
                <a:solidFill>
                  <a:schemeClr val="tx1"/>
                </a:solidFill>
                <a:cs typeface="+mn-cs"/>
              </a:rPr>
              <a:t>年）、</a:t>
            </a:r>
            <a:r>
              <a:rPr lang="en-US" altLang="zh-CN" sz="3000" b="1" dirty="0">
                <a:cs typeface="+mn-cs"/>
              </a:rPr>
              <a:t>IBM/Microsoft/Intel</a:t>
            </a:r>
            <a:r>
              <a:rPr lang="zh-CN" altLang="en-US" sz="3000" b="1" dirty="0">
                <a:cs typeface="+mn-cs"/>
              </a:rPr>
              <a:t>个人计算机</a:t>
            </a:r>
            <a:r>
              <a:rPr lang="zh-CN" altLang="en-US" sz="3000" dirty="0" smtClean="0">
                <a:solidFill>
                  <a:schemeClr val="tx1"/>
                </a:solidFill>
                <a:cs typeface="+mn-cs"/>
              </a:rPr>
              <a:t>（</a:t>
            </a:r>
            <a:r>
              <a:rPr lang="en-US" altLang="zh-CN" sz="3000" dirty="0" smtClean="0">
                <a:solidFill>
                  <a:schemeClr val="tx1"/>
                </a:solidFill>
                <a:cs typeface="+mn-cs"/>
              </a:rPr>
              <a:t>1981</a:t>
            </a:r>
            <a:r>
              <a:rPr lang="zh-CN" altLang="en-US" sz="3000" dirty="0" smtClean="0">
                <a:solidFill>
                  <a:schemeClr val="tx1"/>
                </a:solidFill>
                <a:cs typeface="+mn-cs"/>
              </a:rPr>
              <a:t>年）、</a:t>
            </a:r>
            <a:r>
              <a:rPr lang="en-US" altLang="zh-CN" sz="3000" b="1" dirty="0">
                <a:cs typeface="+mn-cs"/>
              </a:rPr>
              <a:t>WWW</a:t>
            </a:r>
            <a:r>
              <a:rPr lang="zh-CN" altLang="en-US" sz="3000" dirty="0" smtClean="0">
                <a:solidFill>
                  <a:schemeClr val="tx1"/>
                </a:solidFill>
                <a:cs typeface="+mn-cs"/>
              </a:rPr>
              <a:t>（</a:t>
            </a:r>
            <a:r>
              <a:rPr lang="en-US" altLang="zh-CN" sz="3000" dirty="0" smtClean="0">
                <a:solidFill>
                  <a:schemeClr val="tx1"/>
                </a:solidFill>
                <a:cs typeface="+mn-cs"/>
              </a:rPr>
              <a:t>1989~1993</a:t>
            </a:r>
            <a:r>
              <a:rPr lang="zh-CN" altLang="en-US" sz="3000" dirty="0" smtClean="0">
                <a:solidFill>
                  <a:schemeClr val="tx1"/>
                </a:solidFill>
                <a:cs typeface="+mn-cs"/>
              </a:rPr>
              <a:t>年））</a:t>
            </a:r>
            <a:endParaRPr lang="en-US" altLang="zh-CN" sz="3000" dirty="0">
              <a:solidFill>
                <a:schemeClr val="tx1"/>
              </a:solidFill>
              <a:cs typeface="+mn-cs"/>
            </a:endParaRPr>
          </a:p>
        </p:txBody>
      </p:sp>
      <p:sp>
        <p:nvSpPr>
          <p:cNvPr id="6"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8"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椭圆 11"/>
          <p:cNvSpPr>
            <a:spLocks noChangeArrowheads="1"/>
          </p:cNvSpPr>
          <p:nvPr/>
        </p:nvSpPr>
        <p:spPr bwMode="auto">
          <a:xfrm>
            <a:off x="0" y="997812"/>
            <a:ext cx="9144000" cy="67788"/>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 name="TextBox 28"/>
          <p:cNvSpPr>
            <a:spLocks noChangeArrowheads="1"/>
          </p:cNvSpPr>
          <p:nvPr/>
        </p:nvSpPr>
        <p:spPr bwMode="auto">
          <a:xfrm>
            <a:off x="1060284" y="773213"/>
            <a:ext cx="4733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5）</a:t>
            </a:r>
            <a:r>
              <a:rPr lang="zh-CN" altLang="en-US"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标准和网络效应</a:t>
            </a:r>
            <a:endParaRPr lang="zh-CN" altLang="zh-CN" dirty="0"/>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autoUpdateAnimBg="0"/>
      <p:bldP spid="11" grpId="0" bldLvl="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674688" y="997812"/>
            <a:ext cx="10404476" cy="46037"/>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610065" y="898612"/>
            <a:ext cx="53192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1.1.3</a:t>
            </a:r>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数据产生方式的变革促成大数据时代的来临</a:t>
            </a:r>
            <a:endParaRPr lang="zh-CN" altLang="zh-CN" sz="1100" dirty="0"/>
          </a:p>
        </p:txBody>
      </p:sp>
      <p:pic>
        <p:nvPicPr>
          <p:cNvPr id="30" name="Picture 4" descr="图片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79353"/>
            <a:ext cx="6677025"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5"/>
          <p:cNvSpPr txBox="1">
            <a:spLocks noChangeArrowheads="1"/>
          </p:cNvSpPr>
          <p:nvPr/>
        </p:nvSpPr>
        <p:spPr bwMode="auto">
          <a:xfrm>
            <a:off x="2936875" y="6395503"/>
            <a:ext cx="3463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图1-</a:t>
            </a:r>
            <a:r>
              <a:rPr lang="en-US" altLang="zh-CN" dirty="0"/>
              <a:t>5 </a:t>
            </a:r>
            <a:r>
              <a:rPr lang="zh-CN" altLang="en-US" dirty="0"/>
              <a:t>数据产生方式的变革</a:t>
            </a:r>
            <a:endParaRPr lang="zh-CN" altLang="en-US" dirty="0"/>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674688" y="997812"/>
            <a:ext cx="10404476" cy="46037"/>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610065" y="898612"/>
            <a:ext cx="53192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1.1.4 </a:t>
            </a:r>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大数据的发展历程</a:t>
            </a:r>
            <a:endParaRPr lang="zh-CN" altLang="zh-CN" sz="1100" dirty="0"/>
          </a:p>
        </p:txBody>
      </p:sp>
      <p:sp>
        <p:nvSpPr>
          <p:cNvPr id="28" name="Text Box 49"/>
          <p:cNvSpPr txBox="1">
            <a:spLocks noChangeArrowheads="1"/>
          </p:cNvSpPr>
          <p:nvPr/>
        </p:nvSpPr>
        <p:spPr bwMode="auto">
          <a:xfrm>
            <a:off x="2817813" y="1621583"/>
            <a:ext cx="3354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表1-2 大数据发展的三个阶段</a:t>
            </a:r>
            <a:endParaRPr lang="zh-CN" altLang="en-US" dirty="0"/>
          </a:p>
        </p:txBody>
      </p:sp>
      <p:graphicFrame>
        <p:nvGraphicFramePr>
          <p:cNvPr id="29" name="Group 5"/>
          <p:cNvGraphicFramePr>
            <a:graphicFrameLocks noGrp="1"/>
          </p:cNvGraphicFramePr>
          <p:nvPr/>
        </p:nvGraphicFramePr>
        <p:xfrm>
          <a:off x="610065" y="2193275"/>
          <a:ext cx="8364866" cy="3937045"/>
        </p:xfrm>
        <a:graphic>
          <a:graphicData uri="http://schemas.openxmlformats.org/drawingml/2006/table">
            <a:tbl>
              <a:tblPr/>
              <a:tblGrid>
                <a:gridCol w="1712226"/>
                <a:gridCol w="1624246"/>
                <a:gridCol w="5028394"/>
              </a:tblGrid>
              <a:tr h="365701">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rPr>
                        <a:t>阶段</a:t>
                      </a:r>
                      <a:endParaRPr kumimoji="0" lang="zh-CN" altLang="en-US" sz="18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endParaRP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时间</a:t>
                      </a:r>
                      <a:endParaRPr kumimoji="0" lang="zh-CN" altLang="en-US"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内容</a:t>
                      </a:r>
                      <a:endParaRPr kumimoji="0" lang="zh-CN" altLang="en-US"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1190433">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第一阶段：萌芽期</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上世纪90年代至本世纪初</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随着数据挖掘理论和数据库技术的逐步成熟，一批商业智能工具和知识管理技术开始被应用，如数据仓库、专家系统、知识管理系统等。</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1739619">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第二阶段：成熟期</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本世纪前十年</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Web2.0应用迅猛发展，非结构化数据大量产生，传统处理方法难以应对，带动了大数据技术的快速突破，大数据解决方案逐渐走向成熟，形成了并行计算与分布式系统两大核心技术，谷歌的GF</a:t>
                      </a: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S</a:t>
                      </a:r>
                      <a:r>
                        <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和MapReduce等大数据技术受到追捧，Hadoop平台开始大行其道</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64124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第三阶段：大规模应用期</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2010年以后</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大数据应用渗透各行各业，数据驱动决策，信息社会智能化程度大幅提高</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bl>
          </a:graphicData>
        </a:graphic>
      </p:graphicFrame>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674688" y="997812"/>
            <a:ext cx="10404476" cy="46037"/>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4733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1.2</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大数据概念</a:t>
            </a:r>
            <a:endParaRPr lang="zh-CN" altLang="zh-CN" dirty="0"/>
          </a:p>
        </p:txBody>
      </p:sp>
      <p:sp>
        <p:nvSpPr>
          <p:cNvPr id="27" name="Text Box 5"/>
          <p:cNvSpPr txBox="1">
            <a:spLocks noChangeArrowheads="1"/>
          </p:cNvSpPr>
          <p:nvPr/>
        </p:nvSpPr>
        <p:spPr bwMode="auto">
          <a:xfrm>
            <a:off x="781050" y="1643380"/>
            <a:ext cx="7772400" cy="286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Clr>
                <a:srgbClr val="FF3300"/>
              </a:buClr>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维基百科：</a:t>
            </a:r>
            <a:endParaRPr lang="zh-CN" altLang="en-US" dirty="0">
              <a:latin typeface="微软雅黑" panose="020B0503020204020204" pitchFamily="34" charset="-122"/>
              <a:ea typeface="微软雅黑" panose="020B0503020204020204" pitchFamily="34" charset="-122"/>
            </a:endParaRPr>
          </a:p>
          <a:p>
            <a:pPr lvl="1" eaLnBrk="1" hangingPunct="1">
              <a:buClr>
                <a:srgbClr val="FF3300"/>
              </a:buClr>
              <a:buFont typeface="Wingdings" panose="05000000000000000000" pitchFamily="2" charset="2"/>
              <a:buChar char="n"/>
            </a:pPr>
            <a:r>
              <a:rPr lang="zh-CN" altLang="en-US" dirty="0">
                <a:sym typeface="+mn-ea"/>
              </a:rPr>
              <a:t>在信息技术中，</a:t>
            </a:r>
            <a:r>
              <a:rPr lang="en-US" altLang="zh-CN" dirty="0">
                <a:sym typeface="+mn-ea"/>
              </a:rPr>
              <a:t>“</a:t>
            </a:r>
            <a:r>
              <a:rPr lang="zh-CN" altLang="en-US" dirty="0">
                <a:sym typeface="+mn-ea"/>
              </a:rPr>
              <a:t>大数据</a:t>
            </a:r>
            <a:r>
              <a:rPr lang="en-US" altLang="zh-CN" dirty="0">
                <a:sym typeface="+mn-ea"/>
              </a:rPr>
              <a:t>”</a:t>
            </a:r>
            <a:r>
              <a:rPr lang="zh-CN" altLang="en-US" dirty="0">
                <a:sym typeface="+mn-ea"/>
              </a:rPr>
              <a:t>是指一些使用目前现有数据库管理工具或传统数据处理应用很难处理的大型而复杂的数据集。</a:t>
            </a:r>
            <a:endParaRPr lang="zh-CN" altLang="en-US" dirty="0"/>
          </a:p>
          <a:p>
            <a:pPr eaLnBrk="1" hangingPunct="1">
              <a:buClr>
                <a:srgbClr val="FF3300"/>
              </a:buClr>
              <a:buFont typeface="Wingdings" panose="05000000000000000000" pitchFamily="2" charset="2"/>
              <a:buChar char="n"/>
            </a:pPr>
            <a:endParaRPr lang="zh-CN" altLang="en-US" dirty="0">
              <a:latin typeface="微软雅黑" panose="020B0503020204020204" pitchFamily="34" charset="-122"/>
              <a:ea typeface="微软雅黑" panose="020B0503020204020204" pitchFamily="34" charset="-122"/>
            </a:endParaRPr>
          </a:p>
          <a:p>
            <a:pPr eaLnBrk="1" hangingPunct="1">
              <a:buClr>
                <a:srgbClr val="FF3300"/>
              </a:buClr>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麦肯锡：</a:t>
            </a:r>
            <a:endParaRPr lang="zh-CN" altLang="en-US" dirty="0">
              <a:latin typeface="微软雅黑" panose="020B0503020204020204" pitchFamily="34" charset="-122"/>
              <a:ea typeface="微软雅黑" panose="020B0503020204020204" pitchFamily="34" charset="-122"/>
            </a:endParaRPr>
          </a:p>
          <a:p>
            <a:pPr lvl="1" eaLnBrk="1" hangingPunct="1">
              <a:buClr>
                <a:srgbClr val="FF3300"/>
              </a:buClr>
              <a:buFont typeface="Wingdings" panose="05000000000000000000" pitchFamily="2" charset="2"/>
              <a:buChar char="n"/>
            </a:pPr>
            <a:r>
              <a:rPr lang="zh-CN" altLang="en-US" dirty="0"/>
              <a:t>所谓大数据, 主要是指无法在一定时间内用传统数据库工具对其内容进行获取, 存储, 管理和分析的数据集.</a:t>
            </a:r>
            <a:endParaRPr lang="zh-CN" altLang="en-US" dirty="0"/>
          </a:p>
          <a:p>
            <a:pPr eaLnBrk="1" hangingPunct="1">
              <a:buClr>
                <a:srgbClr val="FF3300"/>
              </a:buClr>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Gartner：</a:t>
            </a:r>
            <a:endParaRPr lang="zh-CN" altLang="en-US" dirty="0">
              <a:latin typeface="微软雅黑" panose="020B0503020204020204" pitchFamily="34" charset="-122"/>
              <a:ea typeface="微软雅黑" panose="020B0503020204020204" pitchFamily="34" charset="-122"/>
            </a:endParaRPr>
          </a:p>
          <a:p>
            <a:pPr lvl="1" algn="l" eaLnBrk="1" hangingPunct="1">
              <a:buClr>
                <a:srgbClr val="FF3300"/>
              </a:buClr>
              <a:buFont typeface="Wingdings" panose="05000000000000000000" pitchFamily="2" charset="2"/>
              <a:buChar char="n"/>
            </a:pPr>
            <a:r>
              <a:rPr lang="zh-CN" altLang="en-US" dirty="0"/>
              <a:t>大数据是指需要新处理模式才能具有更强的决策力, 洞察发现力和流程优化能力的海量, 高增长率和多样化的信息资产.</a:t>
            </a:r>
            <a:endParaRPr lang="zh-CN" altLang="en-US" dirty="0"/>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71438" y="997812"/>
            <a:ext cx="9072562" cy="45719"/>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4733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1.2.1</a:t>
            </a:r>
            <a:r>
              <a:rPr lang="zh-CN" altLang="en-US"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数据</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量大</a:t>
            </a:r>
            <a:endParaRPr lang="zh-CN" altLang="zh-CN" dirty="0"/>
          </a:p>
        </p:txBody>
      </p:sp>
      <p:sp>
        <p:nvSpPr>
          <p:cNvPr id="27" name="Text Box 5"/>
          <p:cNvSpPr txBox="1">
            <a:spLocks noChangeArrowheads="1"/>
          </p:cNvSpPr>
          <p:nvPr/>
        </p:nvSpPr>
        <p:spPr bwMode="auto">
          <a:xfrm>
            <a:off x="762000" y="1506855"/>
            <a:ext cx="77724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Clr>
                <a:srgbClr val="FF3300"/>
              </a:buClr>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根据</a:t>
            </a:r>
            <a:r>
              <a:rPr lang="en-US" altLang="zh-CN" dirty="0">
                <a:latin typeface="微软雅黑" panose="020B0503020204020204" pitchFamily="34" charset="-122"/>
                <a:ea typeface="微软雅黑" panose="020B0503020204020204" pitchFamily="34" charset="-122"/>
              </a:rPr>
              <a:t>IDC</a:t>
            </a:r>
            <a:r>
              <a:rPr lang="zh-CN" altLang="en-US" dirty="0">
                <a:latin typeface="微软雅黑" panose="020B0503020204020204" pitchFamily="34" charset="-122"/>
                <a:ea typeface="微软雅黑" panose="020B0503020204020204" pitchFamily="34" charset="-122"/>
              </a:rPr>
              <a:t>作出的估测，数据一直都在以每年</a:t>
            </a:r>
            <a:r>
              <a:rPr lang="en-US" altLang="zh-CN" dirty="0">
                <a:latin typeface="微软雅黑" panose="020B0503020204020204" pitchFamily="34" charset="-122"/>
                <a:ea typeface="微软雅黑" panose="020B0503020204020204" pitchFamily="34" charset="-122"/>
              </a:rPr>
              <a:t>50%</a:t>
            </a:r>
            <a:r>
              <a:rPr lang="zh-CN" altLang="en-US" dirty="0">
                <a:latin typeface="微软雅黑" panose="020B0503020204020204" pitchFamily="34" charset="-122"/>
                <a:ea typeface="微软雅黑" panose="020B0503020204020204" pitchFamily="34" charset="-122"/>
              </a:rPr>
              <a:t>的速度增长，也就是说每两年就增长一倍（大数据摩尔定律）</a:t>
            </a:r>
            <a:endParaRPr lang="zh-CN" altLang="en-US" dirty="0">
              <a:latin typeface="微软雅黑" panose="020B0503020204020204" pitchFamily="34" charset="-122"/>
              <a:ea typeface="微软雅黑" panose="020B0503020204020204" pitchFamily="34" charset="-122"/>
            </a:endParaRPr>
          </a:p>
          <a:p>
            <a:pPr eaLnBrk="1" hangingPunct="1">
              <a:buClr>
                <a:srgbClr val="FF3300"/>
              </a:buClr>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人类在最近两年产生的数据量相当于之前产生的全部数据量</a:t>
            </a:r>
            <a:endParaRPr lang="zh-CN" altLang="en-US" dirty="0">
              <a:latin typeface="微软雅黑" panose="020B0503020204020204" pitchFamily="34" charset="-122"/>
              <a:ea typeface="微软雅黑" panose="020B0503020204020204" pitchFamily="34" charset="-122"/>
            </a:endParaRPr>
          </a:p>
          <a:p>
            <a:pPr eaLnBrk="1" hangingPunct="1">
              <a:buClr>
                <a:srgbClr val="FF3300"/>
              </a:buClr>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预计到</a:t>
            </a:r>
            <a:r>
              <a:rPr lang="en-US" altLang="zh-CN" dirty="0">
                <a:latin typeface="微软雅黑" panose="020B0503020204020204" pitchFamily="34" charset="-122"/>
                <a:ea typeface="微软雅黑" panose="020B0503020204020204" pitchFamily="34" charset="-122"/>
              </a:rPr>
              <a:t>2020</a:t>
            </a:r>
            <a:r>
              <a:rPr lang="zh-CN" altLang="en-US" dirty="0">
                <a:latin typeface="微软雅黑" panose="020B0503020204020204" pitchFamily="34" charset="-122"/>
                <a:ea typeface="微软雅黑" panose="020B0503020204020204" pitchFamily="34" charset="-122"/>
              </a:rPr>
              <a:t>年，全球将总共拥有</a:t>
            </a:r>
            <a:r>
              <a:rPr lang="en-US" altLang="zh-CN" dirty="0">
                <a:latin typeface="微软雅黑" panose="020B0503020204020204" pitchFamily="34" charset="-122"/>
                <a:ea typeface="微软雅黑" panose="020B0503020204020204" pitchFamily="34" charset="-122"/>
              </a:rPr>
              <a:t>35ZB</a:t>
            </a:r>
            <a:r>
              <a:rPr lang="zh-CN" altLang="en-US" dirty="0">
                <a:latin typeface="微软雅黑" panose="020B0503020204020204" pitchFamily="34" charset="-122"/>
                <a:ea typeface="微软雅黑" panose="020B0503020204020204" pitchFamily="34" charset="-122"/>
              </a:rPr>
              <a:t>的数据量，相较于</a:t>
            </a:r>
            <a:r>
              <a:rPr lang="en-US" altLang="zh-CN" dirty="0">
                <a:latin typeface="微软雅黑" panose="020B0503020204020204" pitchFamily="34" charset="-122"/>
                <a:ea typeface="微软雅黑" panose="020B0503020204020204" pitchFamily="34" charset="-122"/>
              </a:rPr>
              <a:t>2010</a:t>
            </a:r>
            <a:r>
              <a:rPr lang="zh-CN" altLang="en-US" dirty="0">
                <a:latin typeface="微软雅黑" panose="020B0503020204020204" pitchFamily="34" charset="-122"/>
                <a:ea typeface="微软雅黑" panose="020B0503020204020204" pitchFamily="34" charset="-122"/>
              </a:rPr>
              <a:t>年，数据量将增长近</a:t>
            </a:r>
            <a:r>
              <a:rPr lang="en-US" altLang="zh-CN" dirty="0">
                <a:latin typeface="微软雅黑" panose="020B0503020204020204" pitchFamily="34" charset="-122"/>
                <a:ea typeface="微软雅黑" panose="020B0503020204020204" pitchFamily="34" charset="-122"/>
              </a:rPr>
              <a:t>30</a:t>
            </a:r>
            <a:r>
              <a:rPr lang="zh-CN" altLang="en-US" dirty="0">
                <a:latin typeface="微软雅黑" panose="020B0503020204020204" pitchFamily="34" charset="-122"/>
                <a:ea typeface="微软雅黑" panose="020B0503020204020204" pitchFamily="34" charset="-122"/>
              </a:rPr>
              <a:t>倍</a:t>
            </a:r>
            <a:endParaRPr lang="zh-CN" altLang="en-US" dirty="0">
              <a:latin typeface="微软雅黑" panose="020B0503020204020204" pitchFamily="34" charset="-122"/>
              <a:ea typeface="微软雅黑" panose="020B0503020204020204" pitchFamily="34" charset="-122"/>
            </a:endParaRPr>
          </a:p>
        </p:txBody>
      </p:sp>
      <p:pic>
        <p:nvPicPr>
          <p:cNvPr id="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487062"/>
            <a:ext cx="37338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409950"/>
            <a:ext cx="426720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flipV="1">
            <a:off x="0" y="1043531"/>
            <a:ext cx="9144000" cy="45719"/>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4733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1.2.2 </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数据类型繁多</a:t>
            </a:r>
            <a:endParaRPr lang="zh-CN" altLang="zh-CN" dirty="0"/>
          </a:p>
        </p:txBody>
      </p:sp>
      <p:sp>
        <p:nvSpPr>
          <p:cNvPr id="30" name="Rectangle 3"/>
          <p:cNvSpPr>
            <a:spLocks noChangeArrowheads="1"/>
          </p:cNvSpPr>
          <p:nvPr/>
        </p:nvSpPr>
        <p:spPr bwMode="auto">
          <a:xfrm>
            <a:off x="381000" y="1448032"/>
            <a:ext cx="4724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rgbClr val="FF3300"/>
              </a:buClr>
              <a:buFont typeface="Wingdings" panose="05000000000000000000" pitchFamily="2" charset="2"/>
              <a:buChar char="n"/>
            </a:pPr>
            <a:r>
              <a:rPr lang="zh-CN" altLang="en-US" dirty="0"/>
              <a:t>大数据是由结构化和非结构化数据组成的</a:t>
            </a:r>
            <a:endParaRPr lang="zh-CN" altLang="en-US" dirty="0"/>
          </a:p>
          <a:p>
            <a:pPr lvl="1">
              <a:spcBef>
                <a:spcPct val="20000"/>
              </a:spcBef>
              <a:buFontTx/>
              <a:buChar char="–"/>
            </a:pPr>
            <a:r>
              <a:rPr lang="en-US" altLang="zh-CN" dirty="0"/>
              <a:t>10%</a:t>
            </a:r>
            <a:r>
              <a:rPr lang="zh-CN" altLang="en-US" dirty="0"/>
              <a:t>的结构化数据，存储在数据库中</a:t>
            </a:r>
            <a:endParaRPr lang="zh-CN" altLang="en-US" dirty="0"/>
          </a:p>
          <a:p>
            <a:pPr lvl="1">
              <a:spcBef>
                <a:spcPct val="20000"/>
              </a:spcBef>
              <a:buFontTx/>
              <a:buChar char="–"/>
            </a:pPr>
            <a:r>
              <a:rPr lang="en-US" altLang="zh-CN" dirty="0"/>
              <a:t>90%</a:t>
            </a:r>
            <a:r>
              <a:rPr lang="zh-CN" altLang="en-US" dirty="0"/>
              <a:t>的非结构化数据，它们与人类信息密切相关</a:t>
            </a:r>
            <a:endParaRPr lang="zh-CN" altLang="en-US" dirty="0"/>
          </a:p>
          <a:p>
            <a:pPr>
              <a:spcBef>
                <a:spcPct val="20000"/>
              </a:spcBef>
              <a:buFontTx/>
              <a:buChar char="•"/>
            </a:pPr>
            <a:endParaRPr lang="zh-CN" altLang="en-US" dirty="0"/>
          </a:p>
        </p:txBody>
      </p:sp>
      <p:pic>
        <p:nvPicPr>
          <p:cNvPr id="3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778034"/>
            <a:ext cx="4114800" cy="38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 Box 5"/>
          <p:cNvSpPr txBox="1">
            <a:spLocks noChangeArrowheads="1"/>
          </p:cNvSpPr>
          <p:nvPr/>
        </p:nvSpPr>
        <p:spPr bwMode="auto">
          <a:xfrm>
            <a:off x="5486400" y="1819627"/>
            <a:ext cx="2813050"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Clr>
                <a:srgbClr val="FF3300"/>
              </a:buClr>
              <a:buFont typeface="Wingdings" panose="05000000000000000000" pitchFamily="2" charset="2"/>
              <a:buChar char="p"/>
            </a:pPr>
            <a:r>
              <a:rPr lang="zh-CN" altLang="en-US" dirty="0"/>
              <a:t>科学研究</a:t>
            </a:r>
            <a:endParaRPr lang="zh-CN" altLang="en-US" dirty="0"/>
          </a:p>
          <a:p>
            <a:pPr lvl="1" eaLnBrk="1" hangingPunct="1"/>
            <a:r>
              <a:rPr lang="en-US" altLang="zh-CN" dirty="0"/>
              <a:t>–</a:t>
            </a:r>
            <a:r>
              <a:rPr lang="zh-CN" altLang="en-US" dirty="0"/>
              <a:t>基因组</a:t>
            </a:r>
            <a:endParaRPr lang="zh-CN" altLang="en-US" dirty="0"/>
          </a:p>
          <a:p>
            <a:pPr lvl="1" eaLnBrk="1" hangingPunct="1"/>
            <a:r>
              <a:rPr lang="en-US" altLang="zh-CN" dirty="0"/>
              <a:t>–LHC </a:t>
            </a:r>
            <a:r>
              <a:rPr lang="zh-CN" altLang="en-US" dirty="0"/>
              <a:t>加速器</a:t>
            </a:r>
            <a:endParaRPr lang="zh-CN" altLang="en-US" dirty="0"/>
          </a:p>
          <a:p>
            <a:pPr lvl="1" eaLnBrk="1" hangingPunct="1"/>
            <a:r>
              <a:rPr lang="en-US" altLang="zh-CN" dirty="0"/>
              <a:t>–</a:t>
            </a:r>
            <a:r>
              <a:rPr lang="zh-CN" altLang="en-US" dirty="0"/>
              <a:t>地球与空间探测</a:t>
            </a:r>
            <a:endParaRPr lang="zh-CN" altLang="en-US" dirty="0"/>
          </a:p>
          <a:p>
            <a:pPr eaLnBrk="1" hangingPunct="1">
              <a:buClr>
                <a:srgbClr val="FF3300"/>
              </a:buClr>
              <a:buFont typeface="Wingdings" panose="05000000000000000000" pitchFamily="2" charset="2"/>
              <a:buChar char="p"/>
            </a:pPr>
            <a:r>
              <a:rPr lang="zh-CN" altLang="en-US" dirty="0"/>
              <a:t>企业应用</a:t>
            </a:r>
            <a:endParaRPr lang="zh-CN" altLang="en-US" dirty="0"/>
          </a:p>
          <a:p>
            <a:pPr lvl="1" eaLnBrk="1" hangingPunct="1"/>
            <a:r>
              <a:rPr lang="en-US" altLang="zh-CN" dirty="0"/>
              <a:t>–Email</a:t>
            </a:r>
            <a:r>
              <a:rPr lang="zh-CN" altLang="en-US" dirty="0"/>
              <a:t>、文档、文件</a:t>
            </a:r>
            <a:endParaRPr lang="zh-CN" altLang="en-US" dirty="0"/>
          </a:p>
          <a:p>
            <a:pPr lvl="1" eaLnBrk="1" hangingPunct="1"/>
            <a:r>
              <a:rPr lang="en-US" altLang="zh-CN" dirty="0"/>
              <a:t>–</a:t>
            </a:r>
            <a:r>
              <a:rPr lang="zh-CN" altLang="en-US" dirty="0"/>
              <a:t>应用日志</a:t>
            </a:r>
            <a:endParaRPr lang="zh-CN" altLang="en-US" dirty="0"/>
          </a:p>
          <a:p>
            <a:pPr lvl="1" eaLnBrk="1" hangingPunct="1"/>
            <a:r>
              <a:rPr lang="en-US" altLang="zh-CN" dirty="0"/>
              <a:t>–</a:t>
            </a:r>
            <a:r>
              <a:rPr lang="zh-CN" altLang="en-US" dirty="0"/>
              <a:t>交易记录</a:t>
            </a:r>
            <a:endParaRPr lang="zh-CN" altLang="en-US" dirty="0"/>
          </a:p>
          <a:p>
            <a:pPr eaLnBrk="1" hangingPunct="1">
              <a:buClr>
                <a:srgbClr val="FF3300"/>
              </a:buClr>
              <a:buFont typeface="Wingdings" panose="05000000000000000000" pitchFamily="2" charset="2"/>
              <a:buChar char="p"/>
            </a:pPr>
            <a:r>
              <a:rPr lang="en-US" altLang="zh-CN" dirty="0"/>
              <a:t>Web 1.0</a:t>
            </a:r>
            <a:r>
              <a:rPr lang="zh-CN" altLang="en-US" dirty="0"/>
              <a:t>数据</a:t>
            </a:r>
            <a:endParaRPr lang="zh-CN" altLang="en-US" dirty="0"/>
          </a:p>
          <a:p>
            <a:pPr lvl="1" eaLnBrk="1" hangingPunct="1"/>
            <a:r>
              <a:rPr lang="en-US" altLang="zh-CN" dirty="0"/>
              <a:t>–</a:t>
            </a:r>
            <a:r>
              <a:rPr lang="zh-CN" altLang="en-US" dirty="0"/>
              <a:t>文本</a:t>
            </a:r>
            <a:endParaRPr lang="zh-CN" altLang="en-US" dirty="0"/>
          </a:p>
          <a:p>
            <a:pPr lvl="1" eaLnBrk="1" hangingPunct="1"/>
            <a:r>
              <a:rPr lang="en-US" altLang="zh-CN" dirty="0"/>
              <a:t>–</a:t>
            </a:r>
            <a:r>
              <a:rPr lang="zh-CN" altLang="en-US" dirty="0"/>
              <a:t>图像</a:t>
            </a:r>
            <a:endParaRPr lang="zh-CN" altLang="en-US" dirty="0"/>
          </a:p>
          <a:p>
            <a:pPr lvl="1" eaLnBrk="1" hangingPunct="1"/>
            <a:r>
              <a:rPr lang="en-US" altLang="zh-CN" dirty="0"/>
              <a:t>–</a:t>
            </a:r>
            <a:r>
              <a:rPr lang="zh-CN" altLang="en-US" dirty="0"/>
              <a:t>视频</a:t>
            </a:r>
            <a:endParaRPr lang="zh-CN" altLang="en-US" dirty="0"/>
          </a:p>
          <a:p>
            <a:pPr eaLnBrk="1" hangingPunct="1">
              <a:buClr>
                <a:srgbClr val="FF3300"/>
              </a:buClr>
              <a:buFont typeface="Wingdings" panose="05000000000000000000" pitchFamily="2" charset="2"/>
              <a:buChar char="p"/>
            </a:pPr>
            <a:r>
              <a:rPr lang="en-US" altLang="zh-CN" b="1" dirty="0"/>
              <a:t>Web 2.0</a:t>
            </a:r>
            <a:r>
              <a:rPr lang="zh-CN" altLang="en-US" dirty="0"/>
              <a:t>数据</a:t>
            </a:r>
            <a:endParaRPr lang="zh-CN" altLang="en-US" dirty="0"/>
          </a:p>
          <a:p>
            <a:pPr lvl="1" eaLnBrk="1" hangingPunct="1"/>
            <a:r>
              <a:rPr lang="en-US" altLang="zh-CN" dirty="0"/>
              <a:t>–</a:t>
            </a:r>
            <a:r>
              <a:rPr lang="zh-CN" altLang="en-US" dirty="0"/>
              <a:t>查询日志</a:t>
            </a:r>
            <a:r>
              <a:rPr lang="en-US" altLang="zh-CN" b="1" dirty="0"/>
              <a:t>/</a:t>
            </a:r>
            <a:r>
              <a:rPr lang="zh-CN" altLang="en-US" dirty="0"/>
              <a:t>点击流</a:t>
            </a:r>
            <a:endParaRPr lang="zh-CN" altLang="en-US" dirty="0"/>
          </a:p>
          <a:p>
            <a:pPr lvl="1" eaLnBrk="1" hangingPunct="1"/>
            <a:r>
              <a:rPr lang="en-US" altLang="zh-CN" dirty="0"/>
              <a:t>–</a:t>
            </a:r>
            <a:r>
              <a:rPr lang="en-US" altLang="zh-CN" b="1" dirty="0"/>
              <a:t>Twitter/ Blog / SNS</a:t>
            </a:r>
            <a:endParaRPr lang="en-US" altLang="zh-CN" dirty="0"/>
          </a:p>
          <a:p>
            <a:pPr lvl="1" eaLnBrk="1" hangingPunct="1"/>
            <a:r>
              <a:rPr lang="en-US" altLang="zh-CN" dirty="0"/>
              <a:t>–</a:t>
            </a:r>
            <a:r>
              <a:rPr lang="en-US" altLang="zh-CN" b="1" dirty="0"/>
              <a:t>Wiki</a:t>
            </a:r>
            <a:endParaRPr lang="en-US" altLang="zh-CN" dirty="0"/>
          </a:p>
          <a:p>
            <a:pPr lvl="1" eaLnBrk="1" hangingPunct="1"/>
            <a:endParaRPr lang="zh-CN" altLang="en-US" dirty="0"/>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0" y="997812"/>
            <a:ext cx="9144000" cy="46037"/>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4733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1.2.3</a:t>
            </a:r>
            <a:r>
              <a:rPr lang="zh-CN" altLang="en-US"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处理</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速度快</a:t>
            </a:r>
            <a:endParaRPr lang="zh-CN" altLang="zh-CN" dirty="0"/>
          </a:p>
        </p:txBody>
      </p:sp>
      <p:sp>
        <p:nvSpPr>
          <p:cNvPr id="29" name="Rectangle 3"/>
          <p:cNvSpPr>
            <a:spLocks noChangeArrowheads="1"/>
          </p:cNvSpPr>
          <p:nvPr/>
        </p:nvSpPr>
        <p:spPr bwMode="auto">
          <a:xfrm>
            <a:off x="457200" y="1874489"/>
            <a:ext cx="8458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rgbClr val="FF3300"/>
              </a:buClr>
              <a:buFont typeface="Wingdings" panose="05000000000000000000" pitchFamily="2" charset="2"/>
              <a:buChar char="p"/>
            </a:pPr>
            <a:r>
              <a:rPr lang="zh-CN" altLang="en-US" sz="2000" dirty="0"/>
              <a:t>从数据的生成到消耗，时间窗口非常小，可用于生成决策的时间非常少</a:t>
            </a:r>
            <a:endParaRPr lang="zh-CN" altLang="en-US" sz="2000" dirty="0"/>
          </a:p>
          <a:p>
            <a:pPr>
              <a:spcBef>
                <a:spcPct val="20000"/>
              </a:spcBef>
              <a:buClr>
                <a:srgbClr val="FF3300"/>
              </a:buClr>
              <a:buFont typeface="Wingdings" panose="05000000000000000000" pitchFamily="2" charset="2"/>
              <a:buChar char="p"/>
            </a:pPr>
            <a:r>
              <a:rPr lang="en-US" altLang="zh-CN" sz="2000" dirty="0"/>
              <a:t>1</a:t>
            </a:r>
            <a:r>
              <a:rPr lang="zh-CN" altLang="en-US" sz="2000" dirty="0"/>
              <a:t>秒定律：这一点也是和传统的数据挖掘技术有着本质的不同</a:t>
            </a:r>
            <a:endParaRPr lang="zh-CN" altLang="en-US" sz="2000" dirty="0"/>
          </a:p>
        </p:txBody>
      </p:sp>
      <p:pic>
        <p:nvPicPr>
          <p:cNvPr id="33" name="Picture 7" descr="http://img.jrjimg.cn/2012/12/2012122412420598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067962"/>
            <a:ext cx="43053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47994" y="997812"/>
            <a:ext cx="9096005" cy="45719"/>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4733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1.2.4</a:t>
            </a:r>
            <a:r>
              <a:rPr lang="zh-CN" altLang="en-US"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价值</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密度低</a:t>
            </a:r>
            <a:endParaRPr lang="zh-CN" altLang="zh-CN" dirty="0"/>
          </a:p>
        </p:txBody>
      </p:sp>
      <p:pic>
        <p:nvPicPr>
          <p:cNvPr id="7193" name="图片 32" descr="001.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387356">
            <a:off x="98425" y="5541963"/>
            <a:ext cx="22225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3"/>
          <p:cNvSpPr>
            <a:spLocks noChangeArrowheads="1"/>
          </p:cNvSpPr>
          <p:nvPr/>
        </p:nvSpPr>
        <p:spPr bwMode="auto">
          <a:xfrm>
            <a:off x="339932" y="1475604"/>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rgbClr val="FF3300"/>
              </a:buClr>
              <a:buFontTx/>
              <a:buNone/>
            </a:pPr>
            <a:r>
              <a:rPr lang="en-US" altLang="zh-CN" dirty="0"/>
              <a:t>	</a:t>
            </a:r>
            <a:r>
              <a:rPr lang="zh-CN" altLang="en-US" b="1" dirty="0"/>
              <a:t>价值密度低，商业价值高</a:t>
            </a:r>
            <a:endParaRPr lang="en-US" altLang="zh-CN" b="1" dirty="0"/>
          </a:p>
          <a:p>
            <a:pPr>
              <a:spcBef>
                <a:spcPct val="20000"/>
              </a:spcBef>
              <a:buClr>
                <a:srgbClr val="FF3300"/>
              </a:buClr>
              <a:buFontTx/>
              <a:buNone/>
            </a:pPr>
            <a:r>
              <a:rPr lang="en-US" altLang="zh-CN" dirty="0"/>
              <a:t>	</a:t>
            </a:r>
            <a:r>
              <a:rPr lang="zh-CN" altLang="en-US" dirty="0"/>
              <a:t>以视频为例，连续不间断监控过程中，可能有用的数据仅仅有一两秒，但是具有很高的商业价值</a:t>
            </a:r>
            <a:endParaRPr lang="zh-CN" altLang="en-US" dirty="0"/>
          </a:p>
        </p:txBody>
      </p:sp>
      <p:pic>
        <p:nvPicPr>
          <p:cNvPr id="30" name="Picture 7" descr="C:\Users\lzy\Documents\Tencent Files\70004972\FileRecv\MobileFile\IMG_20150925_12214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516797"/>
            <a:ext cx="358140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8" descr="C:\Users\lzy\Documents\Tencent Files\70004972\FileRecv\MobileFile\IMG_20150925_12223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2516797"/>
            <a:ext cx="358140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9" descr="C:\Users\lzy\Documents\Tencent Files\70004972\FileRecv\MobileFile\IMG_20150925_14372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 y="4497997"/>
            <a:ext cx="41910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0" descr="C:\Users\lzy\Documents\Tencent Files\70004972\FileRecv\MobileFile\IMG_20150925_14342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5800" y="4497997"/>
            <a:ext cx="41910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par>
                          <p:cTn id="11" fill="hold">
                            <p:stCondLst>
                              <p:cond delay="500"/>
                            </p:stCondLst>
                            <p:childTnLst>
                              <p:par>
                                <p:cTn id="12" presetID="2" presetClass="entr" presetSubtype="8" fill="hold" nodeType="afterEffect">
                                  <p:stCondLst>
                                    <p:cond delay="0"/>
                                  </p:stCondLst>
                                  <p:childTnLst>
                                    <p:set>
                                      <p:cBhvr>
                                        <p:cTn id="13" dur="1" fill="hold">
                                          <p:stCondLst>
                                            <p:cond delay="0"/>
                                          </p:stCondLst>
                                        </p:cTn>
                                        <p:tgtEl>
                                          <p:spTgt spid="7193"/>
                                        </p:tgtEl>
                                        <p:attrNameLst>
                                          <p:attrName>style.visibility</p:attrName>
                                        </p:attrNameLst>
                                      </p:cBhvr>
                                      <p:to>
                                        <p:strVal val="visible"/>
                                      </p:to>
                                    </p:set>
                                    <p:anim calcmode="lin" valueType="num">
                                      <p:cBhvr>
                                        <p:cTn id="14" dur="500" fill="hold"/>
                                        <p:tgtEl>
                                          <p:spTgt spid="7193"/>
                                        </p:tgtEl>
                                        <p:attrNameLst>
                                          <p:attrName>ppt_x</p:attrName>
                                        </p:attrNameLst>
                                      </p:cBhvr>
                                      <p:tavLst>
                                        <p:tav tm="0">
                                          <p:val>
                                            <p:strVal val="0-#ppt_w/2"/>
                                          </p:val>
                                        </p:tav>
                                        <p:tav tm="100000">
                                          <p:val>
                                            <p:strVal val="#ppt_x"/>
                                          </p:val>
                                        </p:tav>
                                      </p:tavLst>
                                    </p:anim>
                                    <p:anim calcmode="lin" valueType="num">
                                      <p:cBhvr>
                                        <p:cTn id="15" dur="500" fill="hold"/>
                                        <p:tgtEl>
                                          <p:spTgt spid="71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674688" y="997812"/>
            <a:ext cx="10404476" cy="46037"/>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4733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1.3</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大数据的影响</a:t>
            </a:r>
            <a:endParaRPr lang="zh-CN" altLang="zh-CN" dirty="0"/>
          </a:p>
        </p:txBody>
      </p:sp>
      <p:sp>
        <p:nvSpPr>
          <p:cNvPr id="28" name="Rectangle 3"/>
          <p:cNvSpPr txBox="1">
            <a:spLocks noChangeArrowheads="1"/>
          </p:cNvSpPr>
          <p:nvPr/>
        </p:nvSpPr>
        <p:spPr>
          <a:xfrm>
            <a:off x="159844" y="1448032"/>
            <a:ext cx="8229600" cy="838200"/>
          </a:xfrm>
          <a:prstGeom prst="rect">
            <a:avLst/>
          </a:prstGeom>
        </p:spPr>
        <p:txBody>
          <a:bodyPr/>
          <a:lstStyle/>
          <a:p>
            <a:pPr marL="342900" indent="-342900" eaLnBrk="0" hangingPunct="0">
              <a:lnSpc>
                <a:spcPct val="90000"/>
              </a:lnSpc>
              <a:spcBef>
                <a:spcPct val="20000"/>
              </a:spcBef>
              <a:buClr>
                <a:srgbClr val="FF3300"/>
              </a:buClr>
              <a:buFontTx/>
              <a:buNone/>
              <a:defRPr/>
            </a:pPr>
            <a:r>
              <a:rPr lang="en-US" altLang="zh-CN" sz="2000" b="1" kern="0" dirty="0">
                <a:solidFill>
                  <a:srgbClr val="00B0F0"/>
                </a:solidFill>
                <a:latin typeface="+mn-lt"/>
                <a:ea typeface="+mn-ea"/>
              </a:rPr>
              <a:t>	</a:t>
            </a:r>
            <a:r>
              <a:rPr lang="zh-CN" altLang="en-US" sz="2000" b="1" kern="0" dirty="0">
                <a:solidFill>
                  <a:srgbClr val="00B0F0"/>
                </a:solidFill>
                <a:latin typeface="+mn-lt"/>
                <a:ea typeface="+mn-ea"/>
              </a:rPr>
              <a:t>图灵奖获得者、著名数据库专家</a:t>
            </a:r>
            <a:r>
              <a:rPr lang="en-US" altLang="zh-CN" sz="2000" b="1" kern="0" dirty="0">
                <a:solidFill>
                  <a:srgbClr val="00B0F0"/>
                </a:solidFill>
                <a:latin typeface="+mn-lt"/>
                <a:ea typeface="+mn-ea"/>
              </a:rPr>
              <a:t>Jim Gray </a:t>
            </a:r>
            <a:r>
              <a:rPr lang="zh-CN" altLang="en-US" sz="2000" b="1" kern="0" dirty="0">
                <a:solidFill>
                  <a:srgbClr val="00B0F0"/>
                </a:solidFill>
                <a:latin typeface="+mn-lt"/>
                <a:ea typeface="+mn-ea"/>
              </a:rPr>
              <a:t>博士观察并总结人类自古以来，在科学研究上，先后历经了实验、理论、计算和数据四种范式</a:t>
            </a:r>
            <a:endParaRPr lang="zh-CN" altLang="en-US" sz="2000" b="1" kern="0" dirty="0">
              <a:solidFill>
                <a:srgbClr val="00B0F0"/>
              </a:solidFill>
              <a:latin typeface="+mn-lt"/>
              <a:ea typeface="+mn-ea"/>
            </a:endParaRPr>
          </a:p>
        </p:txBody>
      </p:sp>
      <p:pic>
        <p:nvPicPr>
          <p:cNvPr id="30" name="Picture 9" descr="http://dl.zhishi.sina.com.cn/upload/01/68/87/1236016887.19128608.JPG"/>
          <p:cNvPicPr>
            <a:picLocks noChangeAspect="1" noChangeArrowheads="1"/>
          </p:cNvPicPr>
          <p:nvPr/>
        </p:nvPicPr>
        <p:blipFill>
          <a:blip r:embed="rId2">
            <a:extLst>
              <a:ext uri="{28A0092B-C50C-407E-A947-70E740481C1C}">
                <a14:useLocalDpi xmlns:a14="http://schemas.microsoft.com/office/drawing/2010/main" val="0"/>
              </a:ext>
            </a:extLst>
          </a:blip>
          <a:srcRect r="37456" b="11111"/>
          <a:stretch>
            <a:fillRect/>
          </a:stretch>
        </p:blipFill>
        <p:spPr bwMode="auto">
          <a:xfrm>
            <a:off x="2057400" y="2819400"/>
            <a:ext cx="2032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1" descr="http://imgk.zol.com.cn/techbbs/3055/a30540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667000"/>
            <a:ext cx="2438400" cy="14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5" descr="http://www.hinews.cn/pic/0/14/54/25/14542582_37173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276600"/>
            <a:ext cx="1382713"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9" descr="http://photocdn.sohu.com/20130521/Img37654966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800" y="2057400"/>
            <a:ext cx="1738313" cy="131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直接连接符 34"/>
          <p:cNvCxnSpPr/>
          <p:nvPr/>
        </p:nvCxnSpPr>
        <p:spPr>
          <a:xfrm>
            <a:off x="990600" y="6019800"/>
            <a:ext cx="7543800" cy="1588"/>
          </a:xfrm>
          <a:prstGeom prst="line">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直接连接符 35"/>
          <p:cNvCxnSpPr/>
          <p:nvPr/>
        </p:nvCxnSpPr>
        <p:spPr>
          <a:xfrm rot="5400000" flipH="1" flipV="1">
            <a:off x="1003300" y="5797550"/>
            <a:ext cx="438150" cy="63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p:cNvCxnSpPr/>
          <p:nvPr/>
        </p:nvCxnSpPr>
        <p:spPr>
          <a:xfrm rot="5400000" flipH="1" flipV="1">
            <a:off x="2476501" y="5524500"/>
            <a:ext cx="990600" cy="3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p:cNvCxnSpPr/>
          <p:nvPr/>
        </p:nvCxnSpPr>
        <p:spPr>
          <a:xfrm rot="5400000" flipH="1" flipV="1">
            <a:off x="4572001" y="5105400"/>
            <a:ext cx="1828800" cy="3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p:cNvCxnSpPr/>
          <p:nvPr/>
        </p:nvCxnSpPr>
        <p:spPr>
          <a:xfrm rot="5400000" flipH="1" flipV="1">
            <a:off x="6667501" y="4760912"/>
            <a:ext cx="2514600" cy="3175"/>
          </a:xfrm>
          <a:prstGeom prst="line">
            <a:avLst/>
          </a:prstGeom>
        </p:spPr>
        <p:style>
          <a:lnRef idx="2">
            <a:schemeClr val="accent1"/>
          </a:lnRef>
          <a:fillRef idx="0">
            <a:schemeClr val="accent1"/>
          </a:fillRef>
          <a:effectRef idx="1">
            <a:schemeClr val="accent1"/>
          </a:effectRef>
          <a:fontRef idx="minor">
            <a:schemeClr val="tx1"/>
          </a:fontRef>
        </p:style>
      </p:cxnSp>
      <p:sp>
        <p:nvSpPr>
          <p:cNvPr id="40" name="TextBox 21"/>
          <p:cNvSpPr txBox="1">
            <a:spLocks noChangeArrowheads="1"/>
          </p:cNvSpPr>
          <p:nvPr/>
        </p:nvSpPr>
        <p:spPr bwMode="auto">
          <a:xfrm>
            <a:off x="877888" y="6019800"/>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实验</a:t>
            </a:r>
            <a:endParaRPr lang="zh-CN" altLang="en-US"/>
          </a:p>
        </p:txBody>
      </p:sp>
      <p:sp>
        <p:nvSpPr>
          <p:cNvPr id="41" name="TextBox 22"/>
          <p:cNvSpPr txBox="1">
            <a:spLocks noChangeArrowheads="1"/>
          </p:cNvSpPr>
          <p:nvPr/>
        </p:nvSpPr>
        <p:spPr bwMode="auto">
          <a:xfrm>
            <a:off x="2706688" y="6019800"/>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理论</a:t>
            </a:r>
            <a:endParaRPr lang="zh-CN" altLang="en-US"/>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4100"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4101"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4" name="圆角矩形 17"/>
          <p:cNvSpPr>
            <a:spLocks noChangeArrowheads="1"/>
          </p:cNvSpPr>
          <p:nvPr/>
        </p:nvSpPr>
        <p:spPr bwMode="auto">
          <a:xfrm>
            <a:off x="98316" y="637636"/>
            <a:ext cx="3303112"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dirty="0" smtClean="0">
                <a:solidFill>
                  <a:srgbClr val="FFFFFF"/>
                </a:solidFill>
                <a:latin typeface="宋体" panose="02010600030101010101" pitchFamily="2" charset="-122"/>
                <a:sym typeface="宋体" panose="02010600030101010101" pitchFamily="2" charset="-122"/>
              </a:rPr>
              <a:t>第</a:t>
            </a:r>
            <a:r>
              <a:rPr lang="en-US" altLang="zh-CN" sz="2800" dirty="0" smtClean="0">
                <a:solidFill>
                  <a:srgbClr val="FFFFFF"/>
                </a:solidFill>
                <a:latin typeface="宋体" panose="02010600030101010101" pitchFamily="2" charset="-122"/>
                <a:sym typeface="宋体" panose="02010600030101010101" pitchFamily="2" charset="-122"/>
              </a:rPr>
              <a:t>1</a:t>
            </a:r>
            <a:r>
              <a:rPr lang="zh-CN" altLang="en-US" sz="2800" dirty="0" smtClean="0">
                <a:solidFill>
                  <a:srgbClr val="FFFFFF"/>
                </a:solidFill>
                <a:latin typeface="宋体" panose="02010600030101010101" pitchFamily="2" charset="-122"/>
                <a:sym typeface="宋体" panose="02010600030101010101" pitchFamily="2" charset="-122"/>
              </a:rPr>
              <a:t>章 大数据概论</a:t>
            </a:r>
            <a:endParaRPr lang="zh-CN" altLang="zh-CN" sz="2800" dirty="0">
              <a:solidFill>
                <a:srgbClr val="FFFFFF"/>
              </a:solidFill>
              <a:latin typeface="宋体" panose="02010600030101010101" pitchFamily="2" charset="-122"/>
              <a:sym typeface="宋体" panose="02010600030101010101" pitchFamily="2" charset="-122"/>
            </a:endParaRPr>
          </a:p>
        </p:txBody>
      </p:sp>
      <p:sp>
        <p:nvSpPr>
          <p:cNvPr id="5135" name="TextBox 34"/>
          <p:cNvSpPr>
            <a:spLocks noChangeArrowheads="1"/>
          </p:cNvSpPr>
          <p:nvPr/>
        </p:nvSpPr>
        <p:spPr bwMode="auto">
          <a:xfrm>
            <a:off x="1812925" y="1577975"/>
            <a:ext cx="1492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目    录</a:t>
            </a:r>
            <a:endParaRPr lang="zh-CN" altLang="zh-CN" dirty="0"/>
          </a:p>
        </p:txBody>
      </p:sp>
      <p:grpSp>
        <p:nvGrpSpPr>
          <p:cNvPr id="5136" name="Group 16"/>
          <p:cNvGrpSpPr/>
          <p:nvPr/>
        </p:nvGrpSpPr>
        <p:grpSpPr bwMode="auto">
          <a:xfrm>
            <a:off x="2309813" y="1177900"/>
            <a:ext cx="4705350" cy="2805113"/>
            <a:chOff x="0" y="0"/>
            <a:chExt cx="4705376" cy="2805128"/>
          </a:xfrm>
        </p:grpSpPr>
        <p:grpSp>
          <p:nvGrpSpPr>
            <p:cNvPr id="4120" name="Group 17"/>
            <p:cNvGrpSpPr/>
            <p:nvPr/>
          </p:nvGrpSpPr>
          <p:grpSpPr bwMode="auto">
            <a:xfrm>
              <a:off x="0" y="90488"/>
              <a:ext cx="4705376" cy="542928"/>
              <a:chOff x="0" y="0"/>
              <a:chExt cx="4705376" cy="452440"/>
            </a:xfrm>
          </p:grpSpPr>
          <p:sp>
            <p:nvSpPr>
              <p:cNvPr id="4138" name="矩形 18"/>
              <p:cNvSpPr>
                <a:spLocks noChangeArrowheads="1"/>
              </p:cNvSpPr>
              <p:nvPr/>
            </p:nvSpPr>
            <p:spPr bwMode="auto">
              <a:xfrm flipH="1">
                <a:off x="0" y="0"/>
                <a:ext cx="2443176" cy="452440"/>
              </a:xfrm>
              <a:prstGeom prst="rect">
                <a:avLst/>
              </a:prstGeom>
              <a:gradFill rotWithShape="1">
                <a:gsLst>
                  <a:gs pos="0">
                    <a:srgbClr val="DDEBCF"/>
                  </a:gs>
                  <a:gs pos="50000">
                    <a:srgbClr val="9CB86E"/>
                  </a:gs>
                  <a:gs pos="100000">
                    <a:srgbClr val="156B13"/>
                  </a:gs>
                </a:gsLst>
                <a:lin ang="10800000" scaled="1"/>
              </a:gra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39" name="矩形 19"/>
              <p:cNvSpPr>
                <a:spLocks noChangeArrowheads="1"/>
              </p:cNvSpPr>
              <p:nvPr/>
            </p:nvSpPr>
            <p:spPr bwMode="auto">
              <a:xfrm>
                <a:off x="2262200" y="0"/>
                <a:ext cx="2443176" cy="452440"/>
              </a:xfrm>
              <a:prstGeom prst="rect">
                <a:avLst/>
              </a:prstGeom>
              <a:gradFill rotWithShape="1">
                <a:gsLst>
                  <a:gs pos="0">
                    <a:srgbClr val="DDEBCF"/>
                  </a:gs>
                  <a:gs pos="50000">
                    <a:srgbClr val="9CB86E"/>
                  </a:gs>
                  <a:gs pos="100000">
                    <a:srgbClr val="156B13"/>
                  </a:gs>
                </a:gsLst>
                <a:lin ang="10800000" scaled="1"/>
              </a:gra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121" name="Group 20"/>
            <p:cNvGrpSpPr/>
            <p:nvPr/>
          </p:nvGrpSpPr>
          <p:grpSpPr bwMode="auto">
            <a:xfrm>
              <a:off x="0" y="814392"/>
              <a:ext cx="4705376" cy="542928"/>
              <a:chOff x="0" y="0"/>
              <a:chExt cx="4705376" cy="452440"/>
            </a:xfrm>
          </p:grpSpPr>
          <p:sp>
            <p:nvSpPr>
              <p:cNvPr id="4136" name="矩形 22"/>
              <p:cNvSpPr>
                <a:spLocks noChangeArrowheads="1"/>
              </p:cNvSpPr>
              <p:nvPr/>
            </p:nvSpPr>
            <p:spPr bwMode="auto">
              <a:xfrm flipH="1">
                <a:off x="0" y="0"/>
                <a:ext cx="2443176" cy="452440"/>
              </a:xfrm>
              <a:prstGeom prst="rect">
                <a:avLst/>
              </a:prstGeom>
              <a:gradFill rotWithShape="1">
                <a:gsLst>
                  <a:gs pos="0">
                    <a:srgbClr val="DDEBCF"/>
                  </a:gs>
                  <a:gs pos="50000">
                    <a:srgbClr val="9CB86E"/>
                  </a:gs>
                  <a:gs pos="100000">
                    <a:srgbClr val="156B13"/>
                  </a:gs>
                </a:gsLst>
                <a:lin ang="10800000" scaled="1"/>
              </a:gra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37" name="矩形 23"/>
              <p:cNvSpPr>
                <a:spLocks noChangeArrowheads="1"/>
              </p:cNvSpPr>
              <p:nvPr/>
            </p:nvSpPr>
            <p:spPr bwMode="auto">
              <a:xfrm>
                <a:off x="2262200" y="0"/>
                <a:ext cx="2443176" cy="452440"/>
              </a:xfrm>
              <a:prstGeom prst="rect">
                <a:avLst/>
              </a:prstGeom>
              <a:gradFill rotWithShape="1">
                <a:gsLst>
                  <a:gs pos="0">
                    <a:srgbClr val="DDEBCF"/>
                  </a:gs>
                  <a:gs pos="50000">
                    <a:srgbClr val="9CB86E"/>
                  </a:gs>
                  <a:gs pos="100000">
                    <a:srgbClr val="156B13"/>
                  </a:gs>
                </a:gsLst>
                <a:lin ang="10800000" scaled="1"/>
              </a:gra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122" name="Group 23"/>
            <p:cNvGrpSpPr/>
            <p:nvPr/>
          </p:nvGrpSpPr>
          <p:grpSpPr bwMode="auto">
            <a:xfrm>
              <a:off x="0" y="1538296"/>
              <a:ext cx="4705376" cy="542928"/>
              <a:chOff x="0" y="0"/>
              <a:chExt cx="4705376" cy="452440"/>
            </a:xfrm>
          </p:grpSpPr>
          <p:sp>
            <p:nvSpPr>
              <p:cNvPr id="4134" name="矩形 25"/>
              <p:cNvSpPr>
                <a:spLocks noChangeArrowheads="1"/>
              </p:cNvSpPr>
              <p:nvPr/>
            </p:nvSpPr>
            <p:spPr bwMode="auto">
              <a:xfrm flipH="1">
                <a:off x="0" y="0"/>
                <a:ext cx="2443176" cy="452440"/>
              </a:xfrm>
              <a:prstGeom prst="rect">
                <a:avLst/>
              </a:prstGeom>
              <a:gradFill rotWithShape="1">
                <a:gsLst>
                  <a:gs pos="0">
                    <a:srgbClr val="DDEBCF"/>
                  </a:gs>
                  <a:gs pos="50000">
                    <a:srgbClr val="9CB86E"/>
                  </a:gs>
                  <a:gs pos="100000">
                    <a:srgbClr val="156B13"/>
                  </a:gs>
                </a:gsLst>
                <a:lin ang="10800000" scaled="1"/>
              </a:gra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35" name="矩形 26"/>
              <p:cNvSpPr>
                <a:spLocks noChangeArrowheads="1"/>
              </p:cNvSpPr>
              <p:nvPr/>
            </p:nvSpPr>
            <p:spPr bwMode="auto">
              <a:xfrm>
                <a:off x="2262200" y="0"/>
                <a:ext cx="2443176" cy="452440"/>
              </a:xfrm>
              <a:prstGeom prst="rect">
                <a:avLst/>
              </a:prstGeom>
              <a:gradFill rotWithShape="1">
                <a:gsLst>
                  <a:gs pos="0">
                    <a:srgbClr val="DDEBCF"/>
                  </a:gs>
                  <a:gs pos="50000">
                    <a:srgbClr val="9CB86E"/>
                  </a:gs>
                  <a:gs pos="100000">
                    <a:srgbClr val="156B13"/>
                  </a:gs>
                </a:gsLst>
                <a:lin ang="10800000" scaled="1"/>
              </a:gra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123" name="Group 26"/>
            <p:cNvGrpSpPr/>
            <p:nvPr/>
          </p:nvGrpSpPr>
          <p:grpSpPr bwMode="auto">
            <a:xfrm>
              <a:off x="0" y="2262200"/>
              <a:ext cx="4705376" cy="542928"/>
              <a:chOff x="0" y="0"/>
              <a:chExt cx="4705376" cy="452440"/>
            </a:xfrm>
          </p:grpSpPr>
          <p:sp>
            <p:nvSpPr>
              <p:cNvPr id="4132" name="矩形 28"/>
              <p:cNvSpPr>
                <a:spLocks noChangeArrowheads="1"/>
              </p:cNvSpPr>
              <p:nvPr/>
            </p:nvSpPr>
            <p:spPr bwMode="auto">
              <a:xfrm flipH="1">
                <a:off x="0" y="0"/>
                <a:ext cx="2443176" cy="452440"/>
              </a:xfrm>
              <a:prstGeom prst="rect">
                <a:avLst/>
              </a:prstGeom>
              <a:gradFill rotWithShape="1">
                <a:gsLst>
                  <a:gs pos="0">
                    <a:srgbClr val="DDEBCF"/>
                  </a:gs>
                  <a:gs pos="50000">
                    <a:srgbClr val="9CB86E"/>
                  </a:gs>
                  <a:gs pos="100000">
                    <a:srgbClr val="156B13"/>
                  </a:gs>
                </a:gsLst>
                <a:lin ang="10800000" scaled="1"/>
              </a:gra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33" name="矩形 29"/>
              <p:cNvSpPr>
                <a:spLocks noChangeArrowheads="1"/>
              </p:cNvSpPr>
              <p:nvPr/>
            </p:nvSpPr>
            <p:spPr bwMode="auto">
              <a:xfrm>
                <a:off x="2262200" y="0"/>
                <a:ext cx="2443176" cy="452440"/>
              </a:xfrm>
              <a:prstGeom prst="rect">
                <a:avLst/>
              </a:prstGeom>
              <a:gradFill rotWithShape="1">
                <a:gsLst>
                  <a:gs pos="0">
                    <a:srgbClr val="DDEBCF"/>
                  </a:gs>
                  <a:gs pos="50000">
                    <a:srgbClr val="9CB86E"/>
                  </a:gs>
                  <a:gs pos="100000">
                    <a:srgbClr val="156B13"/>
                  </a:gs>
                </a:gsLst>
                <a:lin ang="10800000" scaled="1"/>
              </a:gra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124" name="TextBox 30"/>
            <p:cNvSpPr>
              <a:spLocks noChangeArrowheads="1"/>
            </p:cNvSpPr>
            <p:nvPr/>
          </p:nvSpPr>
          <p:spPr bwMode="auto">
            <a:xfrm>
              <a:off x="1266832" y="90488"/>
              <a:ext cx="2250949" cy="46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1.1 </a:t>
              </a:r>
              <a:r>
                <a:rPr lang="zh-CN" altLang="en-US" sz="24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大数据时代</a:t>
              </a:r>
              <a:endParaRPr lang="zh-CN" altLang="zh-CN" dirty="0"/>
            </a:p>
          </p:txBody>
        </p:sp>
        <p:sp>
          <p:nvSpPr>
            <p:cNvPr id="4125" name="TextBox 31"/>
            <p:cNvSpPr>
              <a:spLocks noChangeArrowheads="1"/>
            </p:cNvSpPr>
            <p:nvPr/>
          </p:nvSpPr>
          <p:spPr bwMode="auto">
            <a:xfrm>
              <a:off x="1266832" y="805167"/>
              <a:ext cx="2244537" cy="46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1.2 大数据概念</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4126" name="TextBox 32"/>
            <p:cNvSpPr>
              <a:spLocks noChangeArrowheads="1"/>
            </p:cNvSpPr>
            <p:nvPr/>
          </p:nvSpPr>
          <p:spPr bwMode="auto">
            <a:xfrm>
              <a:off x="1266832" y="1529071"/>
              <a:ext cx="2553918" cy="46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1.3 大数据的影响</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4127" name="TextBox 33"/>
            <p:cNvSpPr>
              <a:spLocks noChangeArrowheads="1"/>
            </p:cNvSpPr>
            <p:nvPr/>
          </p:nvSpPr>
          <p:spPr bwMode="auto">
            <a:xfrm>
              <a:off x="1266832" y="2252975"/>
              <a:ext cx="2553918" cy="46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1.4 大数据的应用</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4128" name="直接连接符 53"/>
            <p:cNvSpPr>
              <a:spLocks noChangeShapeType="1"/>
            </p:cNvSpPr>
            <p:nvPr/>
          </p:nvSpPr>
          <p:spPr bwMode="auto">
            <a:xfrm>
              <a:off x="0" y="0"/>
              <a:ext cx="4705376" cy="1"/>
            </a:xfrm>
            <a:prstGeom prst="line">
              <a:avLst/>
            </a:prstGeom>
            <a:noFill/>
            <a:ln w="19050">
              <a:solidFill>
                <a:srgbClr val="006B3A"/>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29" name="直接连接符 55"/>
            <p:cNvSpPr>
              <a:spLocks noChangeShapeType="1"/>
            </p:cNvSpPr>
            <p:nvPr/>
          </p:nvSpPr>
          <p:spPr bwMode="auto">
            <a:xfrm>
              <a:off x="0" y="723904"/>
              <a:ext cx="4705376" cy="1"/>
            </a:xfrm>
            <a:prstGeom prst="line">
              <a:avLst/>
            </a:prstGeom>
            <a:noFill/>
            <a:ln w="19050">
              <a:solidFill>
                <a:srgbClr val="006B3A"/>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30" name="直接连接符 56"/>
            <p:cNvSpPr>
              <a:spLocks noChangeShapeType="1"/>
            </p:cNvSpPr>
            <p:nvPr/>
          </p:nvSpPr>
          <p:spPr bwMode="auto">
            <a:xfrm>
              <a:off x="0" y="1447808"/>
              <a:ext cx="4705376" cy="1"/>
            </a:xfrm>
            <a:prstGeom prst="line">
              <a:avLst/>
            </a:prstGeom>
            <a:noFill/>
            <a:ln w="19050">
              <a:solidFill>
                <a:srgbClr val="006B3A"/>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31" name="直接连接符 57"/>
            <p:cNvSpPr>
              <a:spLocks noChangeShapeType="1"/>
            </p:cNvSpPr>
            <p:nvPr/>
          </p:nvSpPr>
          <p:spPr bwMode="auto">
            <a:xfrm>
              <a:off x="0" y="2171712"/>
              <a:ext cx="4705376" cy="1"/>
            </a:xfrm>
            <a:prstGeom prst="line">
              <a:avLst/>
            </a:prstGeom>
            <a:noFill/>
            <a:ln w="19050">
              <a:solidFill>
                <a:srgbClr val="006B3A"/>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5161" name="椭圆 64"/>
          <p:cNvSpPr>
            <a:spLocks noChangeArrowheads="1"/>
          </p:cNvSpPr>
          <p:nvPr/>
        </p:nvSpPr>
        <p:spPr bwMode="auto">
          <a:xfrm>
            <a:off x="5838825" y="5872163"/>
            <a:ext cx="242888" cy="242887"/>
          </a:xfrm>
          <a:prstGeom prst="ellipse">
            <a:avLst/>
          </a:prstGeom>
          <a:solidFill>
            <a:srgbClr val="006B3A"/>
          </a:solidFill>
          <a:ln w="38100">
            <a:solidFill>
              <a:schemeClr val="bg1"/>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48" name="Group 16"/>
          <p:cNvGrpSpPr/>
          <p:nvPr/>
        </p:nvGrpSpPr>
        <p:grpSpPr bwMode="auto">
          <a:xfrm>
            <a:off x="2230856" y="4045559"/>
            <a:ext cx="5028940" cy="2805113"/>
            <a:chOff x="-90045" y="0"/>
            <a:chExt cx="5028968" cy="2805128"/>
          </a:xfrm>
        </p:grpSpPr>
        <p:grpSp>
          <p:nvGrpSpPr>
            <p:cNvPr id="49" name="Group 17"/>
            <p:cNvGrpSpPr/>
            <p:nvPr/>
          </p:nvGrpSpPr>
          <p:grpSpPr bwMode="auto">
            <a:xfrm>
              <a:off x="0" y="90488"/>
              <a:ext cx="4705376" cy="542928"/>
              <a:chOff x="0" y="0"/>
              <a:chExt cx="4705376" cy="452440"/>
            </a:xfrm>
          </p:grpSpPr>
          <p:sp>
            <p:nvSpPr>
              <p:cNvPr id="67" name="矩形 18"/>
              <p:cNvSpPr>
                <a:spLocks noChangeArrowheads="1"/>
              </p:cNvSpPr>
              <p:nvPr/>
            </p:nvSpPr>
            <p:spPr bwMode="auto">
              <a:xfrm flipH="1">
                <a:off x="0" y="0"/>
                <a:ext cx="2443176" cy="452440"/>
              </a:xfrm>
              <a:prstGeom prst="rect">
                <a:avLst/>
              </a:prstGeom>
              <a:gradFill rotWithShape="1">
                <a:gsLst>
                  <a:gs pos="0">
                    <a:srgbClr val="DDEBCF"/>
                  </a:gs>
                  <a:gs pos="50000">
                    <a:srgbClr val="9CB86E"/>
                  </a:gs>
                  <a:gs pos="100000">
                    <a:srgbClr val="156B13"/>
                  </a:gs>
                </a:gsLst>
                <a:lin ang="10800000" scaled="1"/>
              </a:gra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矩形 19"/>
              <p:cNvSpPr>
                <a:spLocks noChangeArrowheads="1"/>
              </p:cNvSpPr>
              <p:nvPr/>
            </p:nvSpPr>
            <p:spPr bwMode="auto">
              <a:xfrm>
                <a:off x="2262200" y="0"/>
                <a:ext cx="2443176" cy="452440"/>
              </a:xfrm>
              <a:prstGeom prst="rect">
                <a:avLst/>
              </a:prstGeom>
              <a:gradFill rotWithShape="1">
                <a:gsLst>
                  <a:gs pos="0">
                    <a:srgbClr val="DDEBCF"/>
                  </a:gs>
                  <a:gs pos="50000">
                    <a:srgbClr val="9CB86E"/>
                  </a:gs>
                  <a:gs pos="100000">
                    <a:srgbClr val="156B13"/>
                  </a:gs>
                </a:gsLst>
                <a:lin ang="10800000" scaled="1"/>
              </a:gra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20"/>
            <p:cNvGrpSpPr/>
            <p:nvPr/>
          </p:nvGrpSpPr>
          <p:grpSpPr bwMode="auto">
            <a:xfrm>
              <a:off x="0" y="814392"/>
              <a:ext cx="4705376" cy="542928"/>
              <a:chOff x="0" y="0"/>
              <a:chExt cx="4705376" cy="452440"/>
            </a:xfrm>
          </p:grpSpPr>
          <p:sp>
            <p:nvSpPr>
              <p:cNvPr id="65" name="矩形 22"/>
              <p:cNvSpPr>
                <a:spLocks noChangeArrowheads="1"/>
              </p:cNvSpPr>
              <p:nvPr/>
            </p:nvSpPr>
            <p:spPr bwMode="auto">
              <a:xfrm flipH="1">
                <a:off x="0" y="0"/>
                <a:ext cx="2443176" cy="452440"/>
              </a:xfrm>
              <a:prstGeom prst="rect">
                <a:avLst/>
              </a:prstGeom>
              <a:gradFill rotWithShape="1">
                <a:gsLst>
                  <a:gs pos="0">
                    <a:srgbClr val="DDEBCF"/>
                  </a:gs>
                  <a:gs pos="50000">
                    <a:srgbClr val="9CB86E"/>
                  </a:gs>
                  <a:gs pos="100000">
                    <a:srgbClr val="156B13"/>
                  </a:gs>
                </a:gsLst>
                <a:lin ang="10800000" scaled="1"/>
              </a:gra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矩形 23"/>
              <p:cNvSpPr>
                <a:spLocks noChangeArrowheads="1"/>
              </p:cNvSpPr>
              <p:nvPr/>
            </p:nvSpPr>
            <p:spPr bwMode="auto">
              <a:xfrm>
                <a:off x="2262200" y="0"/>
                <a:ext cx="2443176" cy="452440"/>
              </a:xfrm>
              <a:prstGeom prst="rect">
                <a:avLst/>
              </a:prstGeom>
              <a:gradFill rotWithShape="1">
                <a:gsLst>
                  <a:gs pos="0">
                    <a:srgbClr val="DDEBCF"/>
                  </a:gs>
                  <a:gs pos="50000">
                    <a:srgbClr val="9CB86E"/>
                  </a:gs>
                  <a:gs pos="100000">
                    <a:srgbClr val="156B13"/>
                  </a:gs>
                </a:gsLst>
                <a:lin ang="10800000" scaled="1"/>
              </a:gra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3"/>
            <p:cNvGrpSpPr/>
            <p:nvPr/>
          </p:nvGrpSpPr>
          <p:grpSpPr bwMode="auto">
            <a:xfrm>
              <a:off x="0" y="1538296"/>
              <a:ext cx="4705376" cy="542928"/>
              <a:chOff x="0" y="0"/>
              <a:chExt cx="4705376" cy="452440"/>
            </a:xfrm>
          </p:grpSpPr>
          <p:sp>
            <p:nvSpPr>
              <p:cNvPr id="63" name="矩形 25"/>
              <p:cNvSpPr>
                <a:spLocks noChangeArrowheads="1"/>
              </p:cNvSpPr>
              <p:nvPr/>
            </p:nvSpPr>
            <p:spPr bwMode="auto">
              <a:xfrm flipH="1">
                <a:off x="0" y="0"/>
                <a:ext cx="2443176" cy="452440"/>
              </a:xfrm>
              <a:prstGeom prst="rect">
                <a:avLst/>
              </a:prstGeom>
              <a:gradFill rotWithShape="1">
                <a:gsLst>
                  <a:gs pos="0">
                    <a:srgbClr val="DDEBCF"/>
                  </a:gs>
                  <a:gs pos="50000">
                    <a:srgbClr val="9CB86E"/>
                  </a:gs>
                  <a:gs pos="100000">
                    <a:srgbClr val="156B13"/>
                  </a:gs>
                </a:gsLst>
                <a:lin ang="10800000" scaled="1"/>
              </a:gra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矩形 26"/>
              <p:cNvSpPr>
                <a:spLocks noChangeArrowheads="1"/>
              </p:cNvSpPr>
              <p:nvPr/>
            </p:nvSpPr>
            <p:spPr bwMode="auto">
              <a:xfrm>
                <a:off x="2262200" y="0"/>
                <a:ext cx="2443176" cy="452440"/>
              </a:xfrm>
              <a:prstGeom prst="rect">
                <a:avLst/>
              </a:prstGeom>
              <a:gradFill rotWithShape="1">
                <a:gsLst>
                  <a:gs pos="0">
                    <a:srgbClr val="DDEBCF"/>
                  </a:gs>
                  <a:gs pos="50000">
                    <a:srgbClr val="9CB86E"/>
                  </a:gs>
                  <a:gs pos="100000">
                    <a:srgbClr val="156B13"/>
                  </a:gs>
                </a:gsLst>
                <a:lin ang="10800000" scaled="1"/>
              </a:gra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26"/>
            <p:cNvGrpSpPr/>
            <p:nvPr/>
          </p:nvGrpSpPr>
          <p:grpSpPr bwMode="auto">
            <a:xfrm>
              <a:off x="0" y="2262200"/>
              <a:ext cx="4705376" cy="542928"/>
              <a:chOff x="0" y="0"/>
              <a:chExt cx="4705376" cy="452440"/>
            </a:xfrm>
          </p:grpSpPr>
          <p:sp>
            <p:nvSpPr>
              <p:cNvPr id="61" name="矩形 28"/>
              <p:cNvSpPr>
                <a:spLocks noChangeArrowheads="1"/>
              </p:cNvSpPr>
              <p:nvPr/>
            </p:nvSpPr>
            <p:spPr bwMode="auto">
              <a:xfrm flipH="1">
                <a:off x="0" y="0"/>
                <a:ext cx="2443176" cy="452440"/>
              </a:xfrm>
              <a:prstGeom prst="rect">
                <a:avLst/>
              </a:prstGeom>
              <a:gradFill rotWithShape="1">
                <a:gsLst>
                  <a:gs pos="0">
                    <a:srgbClr val="DDEBCF"/>
                  </a:gs>
                  <a:gs pos="50000">
                    <a:srgbClr val="9CB86E"/>
                  </a:gs>
                  <a:gs pos="100000">
                    <a:srgbClr val="156B13"/>
                  </a:gs>
                </a:gsLst>
                <a:lin ang="10800000" scaled="1"/>
              </a:gra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2" name="矩形 29"/>
              <p:cNvSpPr>
                <a:spLocks noChangeArrowheads="1"/>
              </p:cNvSpPr>
              <p:nvPr/>
            </p:nvSpPr>
            <p:spPr bwMode="auto">
              <a:xfrm>
                <a:off x="2262200" y="0"/>
                <a:ext cx="2443176" cy="452440"/>
              </a:xfrm>
              <a:prstGeom prst="rect">
                <a:avLst/>
              </a:prstGeom>
              <a:gradFill rotWithShape="1">
                <a:gsLst>
                  <a:gs pos="0">
                    <a:srgbClr val="DDEBCF"/>
                  </a:gs>
                  <a:gs pos="50000">
                    <a:srgbClr val="9CB86E"/>
                  </a:gs>
                  <a:gs pos="100000">
                    <a:srgbClr val="156B13"/>
                  </a:gs>
                </a:gsLst>
                <a:lin ang="10800000" scaled="1"/>
              </a:gra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53" name="TextBox 30"/>
            <p:cNvSpPr>
              <a:spLocks noChangeArrowheads="1"/>
            </p:cNvSpPr>
            <p:nvPr/>
          </p:nvSpPr>
          <p:spPr bwMode="auto">
            <a:xfrm>
              <a:off x="1266832" y="90488"/>
              <a:ext cx="2863300" cy="46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1.5 大数据关键技术</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54" name="TextBox 31"/>
            <p:cNvSpPr>
              <a:spLocks noChangeArrowheads="1"/>
            </p:cNvSpPr>
            <p:nvPr/>
          </p:nvSpPr>
          <p:spPr bwMode="auto">
            <a:xfrm>
              <a:off x="1266832" y="805167"/>
              <a:ext cx="2863300" cy="46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1.6 大数据计算模式</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55" name="TextBox 32"/>
            <p:cNvSpPr>
              <a:spLocks noChangeArrowheads="1"/>
            </p:cNvSpPr>
            <p:nvPr/>
          </p:nvSpPr>
          <p:spPr bwMode="auto">
            <a:xfrm>
              <a:off x="1266832" y="1529071"/>
              <a:ext cx="2244537" cy="46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1.7 大数据产业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56" name="TextBox 33"/>
            <p:cNvSpPr>
              <a:spLocks noChangeArrowheads="1"/>
            </p:cNvSpPr>
            <p:nvPr/>
          </p:nvSpPr>
          <p:spPr bwMode="auto">
            <a:xfrm>
              <a:off x="-90045" y="2252975"/>
              <a:ext cx="5028968" cy="46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1.8 大数据与云计算、物联网的关系</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57" name="直接连接符 53"/>
            <p:cNvSpPr>
              <a:spLocks noChangeShapeType="1"/>
            </p:cNvSpPr>
            <p:nvPr/>
          </p:nvSpPr>
          <p:spPr bwMode="auto">
            <a:xfrm>
              <a:off x="0" y="0"/>
              <a:ext cx="4705376" cy="1"/>
            </a:xfrm>
            <a:prstGeom prst="line">
              <a:avLst/>
            </a:prstGeom>
            <a:noFill/>
            <a:ln w="19050">
              <a:solidFill>
                <a:srgbClr val="006B3A"/>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 name="直接连接符 55"/>
            <p:cNvSpPr>
              <a:spLocks noChangeShapeType="1"/>
            </p:cNvSpPr>
            <p:nvPr/>
          </p:nvSpPr>
          <p:spPr bwMode="auto">
            <a:xfrm>
              <a:off x="0" y="723904"/>
              <a:ext cx="4705376" cy="1"/>
            </a:xfrm>
            <a:prstGeom prst="line">
              <a:avLst/>
            </a:prstGeom>
            <a:noFill/>
            <a:ln w="19050">
              <a:solidFill>
                <a:srgbClr val="006B3A"/>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 name="直接连接符 56"/>
            <p:cNvSpPr>
              <a:spLocks noChangeShapeType="1"/>
            </p:cNvSpPr>
            <p:nvPr/>
          </p:nvSpPr>
          <p:spPr bwMode="auto">
            <a:xfrm>
              <a:off x="0" y="1447808"/>
              <a:ext cx="4705376" cy="1"/>
            </a:xfrm>
            <a:prstGeom prst="line">
              <a:avLst/>
            </a:prstGeom>
            <a:noFill/>
            <a:ln w="19050">
              <a:solidFill>
                <a:srgbClr val="006B3A"/>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 name="直接连接符 57"/>
            <p:cNvSpPr>
              <a:spLocks noChangeShapeType="1"/>
            </p:cNvSpPr>
            <p:nvPr/>
          </p:nvSpPr>
          <p:spPr bwMode="auto">
            <a:xfrm>
              <a:off x="0" y="2171712"/>
              <a:ext cx="4705376" cy="1"/>
            </a:xfrm>
            <a:prstGeom prst="line">
              <a:avLst/>
            </a:prstGeom>
            <a:noFill/>
            <a:ln w="19050">
              <a:solidFill>
                <a:srgbClr val="006B3A"/>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135"/>
                                        </p:tgtEl>
                                        <p:attrNameLst>
                                          <p:attrName>style.visibility</p:attrName>
                                        </p:attrNameLst>
                                      </p:cBhvr>
                                      <p:to>
                                        <p:strVal val="visible"/>
                                      </p:to>
                                    </p:set>
                                    <p:animEffect>
                                      <p:cBhvr>
                                        <p:cTn id="7" dur="500"/>
                                        <p:tgtEl>
                                          <p:spTgt spid="51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134"/>
                                        </p:tgtEl>
                                        <p:attrNameLst>
                                          <p:attrName>style.visibility</p:attrName>
                                        </p:attrNameLst>
                                      </p:cBhvr>
                                      <p:to>
                                        <p:strVal val="visible"/>
                                      </p:to>
                                    </p:set>
                                    <p:animEffect>
                                      <p:cBhvr>
                                        <p:cTn id="10" dur="500"/>
                                        <p:tgtEl>
                                          <p:spTgt spid="5134"/>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5161"/>
                                        </p:tgtEl>
                                        <p:attrNameLst>
                                          <p:attrName>style.visibility</p:attrName>
                                        </p:attrNameLst>
                                      </p:cBhvr>
                                      <p:to>
                                        <p:strVal val="visible"/>
                                      </p:to>
                                    </p:se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5136"/>
                                        </p:tgtEl>
                                        <p:attrNameLst>
                                          <p:attrName>style.visibility</p:attrName>
                                        </p:attrNameLst>
                                      </p:cBhvr>
                                      <p:to>
                                        <p:strVal val="visible"/>
                                      </p:to>
                                    </p:set>
                                    <p:animEffect>
                                      <p:cBhvr>
                                        <p:cTn id="17" dur="500"/>
                                        <p:tgtEl>
                                          <p:spTgt spid="5136"/>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p:cBhvr>
                                        <p:cTn id="2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4" grpId="0" bldLvl="0" animBg="1" autoUpdateAnimBg="0"/>
      <p:bldP spid="5135" grpId="0" bldLvl="0" autoUpdateAnimBg="0"/>
      <p:bldP spid="5161"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674688" y="997812"/>
            <a:ext cx="10404476" cy="46037"/>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4733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1.3</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大数据的影响</a:t>
            </a:r>
            <a:endParaRPr lang="zh-CN" altLang="zh-CN" dirty="0"/>
          </a:p>
        </p:txBody>
      </p:sp>
      <p:sp>
        <p:nvSpPr>
          <p:cNvPr id="44" name="Rectangle 3"/>
          <p:cNvSpPr txBox="1">
            <a:spLocks noChangeArrowheads="1"/>
          </p:cNvSpPr>
          <p:nvPr/>
        </p:nvSpPr>
        <p:spPr bwMode="auto">
          <a:xfrm>
            <a:off x="381000" y="1600200"/>
            <a:ext cx="84582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a:lstStyle>
          <a:p>
            <a:r>
              <a:rPr lang="zh-CN" altLang="en-US" sz="2000" b="1" kern="0" dirty="0" smtClean="0">
                <a:effectLst>
                  <a:outerShdw blurRad="38100" dist="38100" dir="2700000" algn="tl">
                    <a:srgbClr val="000000">
                      <a:alpha val="43137"/>
                    </a:srgbClr>
                  </a:outerShdw>
                </a:effectLst>
              </a:rPr>
              <a:t>在思维方式方面，大数据完全颠覆了传统的思维方式：</a:t>
            </a:r>
            <a:endParaRPr lang="en-US" altLang="zh-CN" sz="2000" b="1" kern="0" dirty="0" smtClean="0">
              <a:effectLst>
                <a:outerShdw blurRad="38100" dist="38100" dir="2700000" algn="tl">
                  <a:srgbClr val="000000">
                    <a:alpha val="43137"/>
                  </a:srgbClr>
                </a:outerShdw>
              </a:effectLst>
            </a:endParaRPr>
          </a:p>
          <a:p>
            <a:pPr lvl="1"/>
            <a:r>
              <a:rPr lang="zh-CN" altLang="en-US" sz="2000" b="1" kern="0" dirty="0" smtClean="0">
                <a:effectLst>
                  <a:outerShdw blurRad="38100" dist="38100" dir="2700000" algn="tl">
                    <a:srgbClr val="000000">
                      <a:alpha val="43137"/>
                    </a:srgbClr>
                  </a:outerShdw>
                </a:effectLst>
              </a:rPr>
              <a:t>全样而非抽样</a:t>
            </a:r>
            <a:endParaRPr lang="en-US" altLang="zh-CN" sz="2000" b="1" kern="0" dirty="0" smtClean="0">
              <a:effectLst>
                <a:outerShdw blurRad="38100" dist="38100" dir="2700000" algn="tl">
                  <a:srgbClr val="000000">
                    <a:alpha val="43137"/>
                  </a:srgbClr>
                </a:outerShdw>
              </a:effectLst>
            </a:endParaRPr>
          </a:p>
          <a:p>
            <a:pPr lvl="1"/>
            <a:r>
              <a:rPr lang="zh-CN" altLang="en-US" sz="2000" b="1" kern="0" dirty="0" smtClean="0">
                <a:effectLst>
                  <a:outerShdw blurRad="38100" dist="38100" dir="2700000" algn="tl">
                    <a:srgbClr val="000000">
                      <a:alpha val="43137"/>
                    </a:srgbClr>
                  </a:outerShdw>
                </a:effectLst>
              </a:rPr>
              <a:t>效率而非精确</a:t>
            </a:r>
            <a:endParaRPr lang="en-US" altLang="zh-CN" sz="2000" b="1" kern="0" dirty="0" smtClean="0">
              <a:effectLst>
                <a:outerShdw blurRad="38100" dist="38100" dir="2700000" algn="tl">
                  <a:srgbClr val="000000">
                    <a:alpha val="43137"/>
                  </a:srgbClr>
                </a:outerShdw>
              </a:effectLst>
            </a:endParaRPr>
          </a:p>
          <a:p>
            <a:pPr lvl="1"/>
            <a:r>
              <a:rPr lang="zh-CN" altLang="en-US" sz="2000" b="1" kern="0" dirty="0" smtClean="0">
                <a:effectLst>
                  <a:outerShdw blurRad="38100" dist="38100" dir="2700000" algn="tl">
                    <a:srgbClr val="000000">
                      <a:alpha val="43137"/>
                    </a:srgbClr>
                  </a:outerShdw>
                </a:effectLst>
              </a:rPr>
              <a:t>相关而非因果</a:t>
            </a:r>
            <a:endParaRPr lang="zh-CN" altLang="en-US" sz="2000" b="1" kern="0" dirty="0" smtClean="0">
              <a:effectLst>
                <a:outerShdw blurRad="38100" dist="38100" dir="2700000" algn="tl">
                  <a:srgbClr val="000000">
                    <a:alpha val="43137"/>
                  </a:srgbClr>
                </a:outerShdw>
              </a:effectLst>
            </a:endParaRPr>
          </a:p>
        </p:txBody>
      </p:sp>
      <p:pic>
        <p:nvPicPr>
          <p:cNvPr id="45" name="Picture 5" descr="Img3695115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2438400"/>
            <a:ext cx="304800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674688" y="997812"/>
            <a:ext cx="10404476" cy="46037"/>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4733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1.3</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大数据的影响</a:t>
            </a:r>
            <a:endParaRPr lang="zh-CN" altLang="zh-CN" dirty="0"/>
          </a:p>
        </p:txBody>
      </p:sp>
      <p:sp>
        <p:nvSpPr>
          <p:cNvPr id="23" name="Rectangle 3"/>
          <p:cNvSpPr txBox="1">
            <a:spLocks noChangeArrowheads="1"/>
          </p:cNvSpPr>
          <p:nvPr/>
        </p:nvSpPr>
        <p:spPr bwMode="auto">
          <a:xfrm>
            <a:off x="381000" y="1600200"/>
            <a:ext cx="84582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a:lstStyle>
          <a:p>
            <a:r>
              <a:rPr lang="zh-CN" altLang="en-US" sz="2400" b="1" kern="0" dirty="0" smtClean="0">
                <a:solidFill>
                  <a:srgbClr val="002060"/>
                </a:solidFill>
              </a:rPr>
              <a:t>在社会发展方面，大数据决策逐渐成为一种新的决策方式，大数据应用有力促进了信息技术与各行业的深度融合，大数据开发大大推动了新技术和新应用的不断涌现</a:t>
            </a:r>
            <a:endParaRPr lang="zh-CN" altLang="en-US" sz="2400" b="1" kern="0" dirty="0" smtClean="0">
              <a:solidFill>
                <a:srgbClr val="002060"/>
              </a:solidFill>
            </a:endParaRPr>
          </a:p>
          <a:p>
            <a:r>
              <a:rPr lang="zh-CN" altLang="en-US" sz="2400" b="1" kern="0" dirty="0" smtClean="0">
                <a:solidFill>
                  <a:srgbClr val="00B0F0"/>
                </a:solidFill>
              </a:rPr>
              <a:t>在就业市场方面，大数据的兴起使得数据科学家成为热门职业</a:t>
            </a:r>
            <a:endParaRPr lang="zh-CN" altLang="en-US" sz="2400" b="1" kern="0" dirty="0" smtClean="0">
              <a:solidFill>
                <a:srgbClr val="00B0F0"/>
              </a:solidFill>
            </a:endParaRPr>
          </a:p>
          <a:p>
            <a:r>
              <a:rPr lang="zh-CN" altLang="en-US" sz="2400" b="1" kern="0" dirty="0">
                <a:solidFill>
                  <a:srgbClr val="002060"/>
                </a:solidFill>
              </a:rPr>
              <a:t>在人才培养方面，大数据的兴起，将在很大程度上改变中国高校信息技术相关专业的现有教学和科研体制</a:t>
            </a:r>
            <a:endParaRPr lang="zh-CN" altLang="en-US" sz="2400" b="1" kern="0" dirty="0">
              <a:solidFill>
                <a:srgbClr val="002060"/>
              </a:solidFill>
            </a:endParaRPr>
          </a:p>
          <a:p>
            <a:endParaRPr lang="zh-CN" altLang="en-US" sz="2400" kern="0" dirty="0" smtClean="0"/>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674688" y="997812"/>
            <a:ext cx="10404476" cy="46037"/>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4733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1.4</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大数据的应用</a:t>
            </a:r>
            <a:endParaRPr lang="zh-CN" altLang="zh-CN" dirty="0"/>
          </a:p>
        </p:txBody>
      </p:sp>
      <p:sp>
        <p:nvSpPr>
          <p:cNvPr id="21" name="Rectangle 3"/>
          <p:cNvSpPr txBox="1">
            <a:spLocks noChangeArrowheads="1"/>
          </p:cNvSpPr>
          <p:nvPr/>
        </p:nvSpPr>
        <p:spPr bwMode="auto">
          <a:xfrm>
            <a:off x="457200" y="1427092"/>
            <a:ext cx="8458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a:lstStyle>
          <a:p>
            <a:r>
              <a:rPr lang="zh-CN" altLang="en-US" sz="2000" kern="0" dirty="0" smtClean="0"/>
              <a:t>大数据无处不在，包括金融、汽车、零售、餐饮、电信、能源、政务、医疗、体育、娱乐等在内的社会各行各业都已经融入了大数据的印迹</a:t>
            </a:r>
            <a:endParaRPr lang="zh-CN" altLang="en-US" sz="2000" kern="0" dirty="0" smtClean="0"/>
          </a:p>
        </p:txBody>
      </p:sp>
      <p:pic>
        <p:nvPicPr>
          <p:cNvPr id="2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695575"/>
            <a:ext cx="57912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674688" y="997812"/>
            <a:ext cx="10404476" cy="46037"/>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4733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典型的大数据应用实例</a:t>
            </a:r>
            <a:endParaRPr lang="zh-CN" altLang="zh-CN" dirty="0"/>
          </a:p>
        </p:txBody>
      </p:sp>
      <p:pic>
        <p:nvPicPr>
          <p:cNvPr id="23" name="Picture 16" descr="7984399_114608354192_2"/>
          <p:cNvPicPr>
            <a:picLocks noChangeAspect="1" noChangeArrowheads="1"/>
          </p:cNvPicPr>
          <p:nvPr/>
        </p:nvPicPr>
        <p:blipFill>
          <a:blip r:embed="rId2">
            <a:extLst>
              <a:ext uri="{28A0092B-C50C-407E-A947-70E740481C1C}">
                <a14:useLocalDpi xmlns:a14="http://schemas.microsoft.com/office/drawing/2010/main" val="0"/>
              </a:ext>
            </a:extLst>
          </a:blip>
          <a:srcRect t="11087" b="11087"/>
          <a:stretch>
            <a:fillRect/>
          </a:stretch>
        </p:blipFill>
        <p:spPr bwMode="auto">
          <a:xfrm>
            <a:off x="533400" y="5392970"/>
            <a:ext cx="251460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5" descr="3c6d55fbb2fb43164c075fd321a4462308f790529822fb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863" y="1905232"/>
            <a:ext cx="2751137"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7" descr="08f790529822720e440225477bcb0a46f31fbe096a63f383"/>
          <p:cNvPicPr>
            <a:picLocks noChangeAspect="1" noChangeArrowheads="1"/>
          </p:cNvPicPr>
          <p:nvPr/>
        </p:nvPicPr>
        <p:blipFill>
          <a:blip r:embed="rId4">
            <a:extLst>
              <a:ext uri="{28A0092B-C50C-407E-A947-70E740481C1C}">
                <a14:useLocalDpi xmlns:a14="http://schemas.microsoft.com/office/drawing/2010/main" val="0"/>
              </a:ext>
            </a:extLst>
          </a:blip>
          <a:srcRect r="16432" b="15459"/>
          <a:stretch>
            <a:fillRect/>
          </a:stretch>
        </p:blipFill>
        <p:spPr bwMode="auto">
          <a:xfrm>
            <a:off x="838200" y="1448032"/>
            <a:ext cx="170021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0" descr="50da81cb39dbb6fd36b8a29f0924ab18962bd40734fa179b"/>
          <p:cNvPicPr>
            <a:picLocks noChangeAspect="1" noChangeArrowheads="1"/>
          </p:cNvPicPr>
          <p:nvPr/>
        </p:nvPicPr>
        <p:blipFill>
          <a:blip r:embed="rId5">
            <a:extLst>
              <a:ext uri="{28A0092B-C50C-407E-A947-70E740481C1C}">
                <a14:useLocalDpi xmlns:a14="http://schemas.microsoft.com/office/drawing/2010/main" val="0"/>
              </a:ext>
            </a:extLst>
          </a:blip>
          <a:srcRect b="14174"/>
          <a:stretch>
            <a:fillRect/>
          </a:stretch>
        </p:blipFill>
        <p:spPr bwMode="auto">
          <a:xfrm>
            <a:off x="838200" y="3581632"/>
            <a:ext cx="1752600" cy="169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1" descr="12232S31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3048232"/>
            <a:ext cx="2133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 Box 22"/>
          <p:cNvSpPr txBox="1">
            <a:spLocks noChangeArrowheads="1"/>
          </p:cNvSpPr>
          <p:nvPr/>
        </p:nvSpPr>
        <p:spPr bwMode="auto">
          <a:xfrm>
            <a:off x="3702050" y="4662720"/>
            <a:ext cx="132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大数据分析</a:t>
            </a:r>
            <a:endParaRPr lang="zh-CN" altLang="en-US"/>
          </a:p>
        </p:txBody>
      </p:sp>
      <p:sp>
        <p:nvSpPr>
          <p:cNvPr id="30" name="AutoShape 23"/>
          <p:cNvSpPr>
            <a:spLocks noChangeArrowheads="1"/>
          </p:cNvSpPr>
          <p:nvPr/>
        </p:nvSpPr>
        <p:spPr bwMode="auto">
          <a:xfrm>
            <a:off x="5562600" y="3657832"/>
            <a:ext cx="304800" cy="457200"/>
          </a:xfrm>
          <a:prstGeom prst="rightArrow">
            <a:avLst>
              <a:gd name="adj1" fmla="val 50000"/>
              <a:gd name="adj2" fmla="val 25000"/>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Line 24"/>
          <p:cNvSpPr>
            <a:spLocks noChangeShapeType="1"/>
          </p:cNvSpPr>
          <p:nvPr/>
        </p:nvSpPr>
        <p:spPr bwMode="auto">
          <a:xfrm>
            <a:off x="2590800" y="2362432"/>
            <a:ext cx="609600" cy="9144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25"/>
          <p:cNvSpPr>
            <a:spLocks noChangeShapeType="1"/>
          </p:cNvSpPr>
          <p:nvPr/>
        </p:nvSpPr>
        <p:spPr bwMode="auto">
          <a:xfrm>
            <a:off x="2667000" y="4038832"/>
            <a:ext cx="533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26"/>
          <p:cNvSpPr>
            <a:spLocks noChangeShapeType="1"/>
          </p:cNvSpPr>
          <p:nvPr/>
        </p:nvSpPr>
        <p:spPr bwMode="auto">
          <a:xfrm flipV="1">
            <a:off x="2667000" y="4572232"/>
            <a:ext cx="533400" cy="13716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674688" y="997812"/>
            <a:ext cx="10404476" cy="46037"/>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4733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典型的大数据应用实例</a:t>
            </a:r>
            <a:endParaRPr lang="zh-CN" altLang="zh-CN" dirty="0"/>
          </a:p>
        </p:txBody>
      </p:sp>
      <p:pic>
        <p:nvPicPr>
          <p:cNvPr id="34" name="Picture 9" descr="http://cdn.pingwest.com/wp-content/uploads/2014/03/shutterstock_11813259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4648200" cy="310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7" descr="http://www.p5w.net/newfortune/qianyan/200908/W020090819505787021865.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3406" y="4187034"/>
            <a:ext cx="4730750"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
          <p:cNvSpPr txBox="1">
            <a:spLocks noChangeArrowheads="1"/>
          </p:cNvSpPr>
          <p:nvPr/>
        </p:nvSpPr>
        <p:spPr>
          <a:xfrm>
            <a:off x="5181600" y="1447800"/>
            <a:ext cx="3733800" cy="1858963"/>
          </a:xfrm>
          <a:prstGeom prst="rect">
            <a:avLst/>
          </a:prstGeom>
          <a:ln>
            <a:solidFill>
              <a:srgbClr val="0070C0"/>
            </a:solidFill>
            <a:prstDash val="dash"/>
            <a:miter lim="800000"/>
          </a:ln>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a:lstStyle>
          <a:p>
            <a:pPr>
              <a:buClr>
                <a:srgbClr val="FF3300"/>
              </a:buClr>
              <a:buFontTx/>
              <a:buNone/>
            </a:pPr>
            <a:r>
              <a:rPr lang="en-US" altLang="zh-CN" sz="2000" b="1" kern="0" smtClean="0">
                <a:solidFill>
                  <a:srgbClr val="002060"/>
                </a:solidFill>
              </a:rPr>
              <a:t>	</a:t>
            </a:r>
            <a:r>
              <a:rPr lang="zh-CN" altLang="en-US" sz="2000" b="1" kern="0" smtClean="0">
                <a:solidFill>
                  <a:srgbClr val="002060"/>
                </a:solidFill>
              </a:rPr>
              <a:t>从谷歌流感趋势看大数据的应用价值</a:t>
            </a:r>
            <a:endParaRPr lang="zh-CN" altLang="en-US" sz="2000" b="1" kern="0" smtClean="0">
              <a:solidFill>
                <a:srgbClr val="002060"/>
              </a:solidFill>
            </a:endParaRPr>
          </a:p>
          <a:p>
            <a:pPr>
              <a:buFontTx/>
              <a:buNone/>
            </a:pPr>
            <a:r>
              <a:rPr lang="zh-CN" altLang="en-US" sz="2000" b="1" kern="0" smtClean="0">
                <a:solidFill>
                  <a:srgbClr val="002060"/>
                </a:solidFill>
              </a:rPr>
              <a:t>	</a:t>
            </a:r>
            <a:r>
              <a:rPr lang="zh-CN" altLang="en-US" sz="1800" b="1" kern="0" smtClean="0">
                <a:solidFill>
                  <a:srgbClr val="002060"/>
                </a:solidFill>
              </a:rPr>
              <a:t> “谷歌流感趋势”，通过跟踪搜索词相关数据来判断全美地区的流感情况</a:t>
            </a:r>
            <a:endParaRPr lang="zh-CN" altLang="en-US" b="1" kern="0" smtClean="0">
              <a:solidFill>
                <a:srgbClr val="002060"/>
              </a:solidFill>
            </a:endParaRPr>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674688" y="997812"/>
            <a:ext cx="10404476" cy="46037"/>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4733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1.5</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大数据关键技术</a:t>
            </a:r>
            <a:endParaRPr lang="zh-CN" altLang="zh-CN" dirty="0"/>
          </a:p>
        </p:txBody>
      </p:sp>
      <p:sp>
        <p:nvSpPr>
          <p:cNvPr id="23" name="Rectangle 5"/>
          <p:cNvSpPr>
            <a:spLocks noChangeArrowheads="1"/>
          </p:cNvSpPr>
          <p:nvPr/>
        </p:nvSpPr>
        <p:spPr bwMode="auto">
          <a:xfrm>
            <a:off x="2819400" y="1445542"/>
            <a:ext cx="40366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cs typeface="Times New Roman" panose="02020603050405020304" pitchFamily="18" charset="0"/>
              </a:rPr>
              <a:t>表</a:t>
            </a:r>
            <a:r>
              <a:rPr lang="en-US" altLang="zh-CN" b="1" dirty="0">
                <a:latin typeface="Times New Roman" panose="02020603050405020304" pitchFamily="18" charset="0"/>
                <a:cs typeface="Times New Roman" panose="02020603050405020304" pitchFamily="18" charset="0"/>
              </a:rPr>
              <a:t>1-5 </a:t>
            </a:r>
            <a:r>
              <a:rPr lang="zh-CN" altLang="en-US" b="1" dirty="0">
                <a:latin typeface="Times New Roman" panose="02020603050405020304" pitchFamily="18" charset="0"/>
                <a:cs typeface="Times New Roman" panose="02020603050405020304" pitchFamily="18" charset="0"/>
              </a:rPr>
              <a:t>大数据技术的不同层面及其功能</a:t>
            </a:r>
            <a:endParaRPr lang="zh-CN" altLang="en-US" b="1" dirty="0"/>
          </a:p>
          <a:p>
            <a:pPr>
              <a:buFontTx/>
              <a:buNone/>
            </a:pPr>
            <a:endParaRPr lang="zh-CN" altLang="en-US" b="1" dirty="0"/>
          </a:p>
        </p:txBody>
      </p:sp>
      <p:graphicFrame>
        <p:nvGraphicFramePr>
          <p:cNvPr id="24" name="Group 71"/>
          <p:cNvGraphicFramePr>
            <a:graphicFrameLocks noGrp="1"/>
          </p:cNvGraphicFramePr>
          <p:nvPr/>
        </p:nvGraphicFramePr>
        <p:xfrm>
          <a:off x="533400" y="1918496"/>
          <a:ext cx="8305800" cy="4572000"/>
        </p:xfrm>
        <a:graphic>
          <a:graphicData uri="http://schemas.openxmlformats.org/drawingml/2006/table">
            <a:tbl>
              <a:tblPr/>
              <a:tblGrid>
                <a:gridCol w="1905000"/>
                <a:gridCol w="6400800"/>
              </a:tblGrid>
              <a:tr h="244475">
                <a:tc>
                  <a: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技术层面</a:t>
                      </a:r>
                      <a:endPar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功能</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数据采集</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利用</a:t>
                      </a:r>
                      <a:r>
                        <a:rPr kumimoji="0"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ETL</a:t>
                      </a: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工具将分布的、异构数据源中的数据如关系数据、平面数据文件等，抽取到临时中间层后进行清洗、转换、集成，最后加载到数据仓库或数据集市中，成为联机分析处理、数据挖掘的基础；或者也可以把实时采集的数据作为流计算系统的输入，进行实时处理分析</a:t>
                      </a:r>
                      <a:endPar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数据存储和管理</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利用分布式文件系统、数据仓库、关系数据库、</a:t>
                      </a:r>
                      <a:r>
                        <a:rPr kumimoji="0" lang="en-US" altLang="zh-CN" sz="1800" b="1"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NoSQL</a:t>
                      </a: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数据库、云数据库等，实现对结构化、半结构化和非结构化海量数据的存储和管理</a:t>
                      </a:r>
                      <a:endPar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数据处理与分析</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利用分布式并行编程模型和计算框架，结合机器学习和数据挖掘算法，实现对海量数据的处理和分析；对分析结果进行可视化呈现，帮助人们更好地理解数据、分析数据</a:t>
                      </a:r>
                      <a:endPar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数据隐私和安全</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在从大数据中挖掘潜在的巨大商业价值和学术价值的同时，构建隐私数据保护体系和数据安全体系，有效保护个人隐私和数据安全</a:t>
                      </a:r>
                      <a:endPar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
          <p:cNvGrpSpPr>
            <a:grpSpLocks noChangeAspect="1"/>
          </p:cNvGrpSpPr>
          <p:nvPr/>
        </p:nvGrpSpPr>
        <p:grpSpPr bwMode="auto">
          <a:xfrm>
            <a:off x="0" y="2558959"/>
            <a:ext cx="9144000" cy="4111625"/>
            <a:chOff x="0" y="0"/>
            <a:chExt cx="9144032" cy="3842285"/>
          </a:xfrm>
        </p:grpSpPr>
        <p:pic>
          <p:nvPicPr>
            <p:cNvPr id="6171" name="图片 16" descr="P7241209.JPG"/>
            <p:cNvPicPr>
              <a:picLocks noChangeAspect="1" noChangeArrowheads="1"/>
            </p:cNvPicPr>
            <p:nvPr/>
          </p:nvPicPr>
          <p:blipFill>
            <a:blip r:embed="rId1">
              <a:lum contrast="10000"/>
              <a:extLst>
                <a:ext uri="{28A0092B-C50C-407E-A947-70E740481C1C}">
                  <a14:useLocalDpi xmlns:a14="http://schemas.microsoft.com/office/drawing/2010/main" val="0"/>
                </a:ext>
              </a:extLst>
            </a:blip>
            <a:srcRect l="11147" b="18941"/>
            <a:stretch>
              <a:fillRect/>
            </a:stretch>
          </p:blipFill>
          <p:spPr bwMode="auto">
            <a:xfrm>
              <a:off x="0" y="0"/>
              <a:ext cx="7358114" cy="382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2" name="图片 16" descr="P7241209.JPG"/>
            <p:cNvPicPr>
              <a:picLocks noChangeAspect="1" noChangeArrowheads="1"/>
            </p:cNvPicPr>
            <p:nvPr/>
          </p:nvPicPr>
          <p:blipFill>
            <a:blip r:embed="rId1">
              <a:lum contrast="10000"/>
              <a:extLst>
                <a:ext uri="{28A0092B-C50C-407E-A947-70E740481C1C}">
                  <a14:useLocalDpi xmlns:a14="http://schemas.microsoft.com/office/drawing/2010/main" val="0"/>
                </a:ext>
              </a:extLst>
            </a:blip>
            <a:srcRect l="69806" b="18941"/>
            <a:stretch>
              <a:fillRect/>
            </a:stretch>
          </p:blipFill>
          <p:spPr bwMode="auto">
            <a:xfrm>
              <a:off x="4857784" y="20904"/>
              <a:ext cx="4286248" cy="382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0" y="997812"/>
            <a:ext cx="9144000" cy="67788"/>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4733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1.5</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大数据关键技术</a:t>
            </a:r>
            <a:endParaRPr lang="zh-CN" altLang="zh-CN" dirty="0"/>
          </a:p>
        </p:txBody>
      </p:sp>
      <p:sp>
        <p:nvSpPr>
          <p:cNvPr id="35" name="椭圆 33"/>
          <p:cNvSpPr>
            <a:spLocks noChangeArrowheads="1"/>
          </p:cNvSpPr>
          <p:nvPr/>
        </p:nvSpPr>
        <p:spPr bwMode="auto">
          <a:xfrm>
            <a:off x="1330416" y="3597557"/>
            <a:ext cx="2352675" cy="2352675"/>
          </a:xfrm>
          <a:prstGeom prst="ellipse">
            <a:avLst/>
          </a:prstGeom>
          <a:blipFill dpi="0" rotWithShape="1">
            <a:blip r:embed="rId3"/>
            <a:srcRect/>
            <a:stretch>
              <a:fillRect/>
            </a:stretch>
          </a:blipFill>
          <a:ln w="38100">
            <a:solidFill>
              <a:schemeClr val="bg1"/>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6" name="椭圆 37"/>
          <p:cNvSpPr>
            <a:spLocks noChangeArrowheads="1"/>
          </p:cNvSpPr>
          <p:nvPr/>
        </p:nvSpPr>
        <p:spPr bwMode="auto">
          <a:xfrm>
            <a:off x="4481956" y="1628120"/>
            <a:ext cx="3529012" cy="3529013"/>
          </a:xfrm>
          <a:prstGeom prst="ellipse">
            <a:avLst/>
          </a:prstGeom>
          <a:blipFill dpi="0" rotWithShape="1">
            <a:blip r:embed="rId3"/>
            <a:srcRect/>
            <a:stretch>
              <a:fillRect/>
            </a:stretch>
          </a:blipFill>
          <a:ln w="38100">
            <a:solidFill>
              <a:schemeClr val="bg1"/>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7" name="Text Box 53"/>
          <p:cNvSpPr>
            <a:spLocks noChangeArrowheads="1"/>
          </p:cNvSpPr>
          <p:nvPr/>
        </p:nvSpPr>
        <p:spPr bwMode="auto">
          <a:xfrm>
            <a:off x="5115368" y="2742378"/>
            <a:ext cx="2352675"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400" dirty="0" smtClean="0">
                <a:solidFill>
                  <a:srgbClr val="002060"/>
                </a:solidFill>
              </a:rPr>
              <a:t>分布式存储</a:t>
            </a:r>
            <a:endParaRPr lang="zh-CN" altLang="zh-CN" sz="4400" dirty="0">
              <a:solidFill>
                <a:srgbClr val="002060"/>
              </a:solidFill>
            </a:endParaRPr>
          </a:p>
        </p:txBody>
      </p:sp>
      <p:sp>
        <p:nvSpPr>
          <p:cNvPr id="38" name="Text Box 53"/>
          <p:cNvSpPr>
            <a:spLocks noChangeArrowheads="1"/>
          </p:cNvSpPr>
          <p:nvPr/>
        </p:nvSpPr>
        <p:spPr bwMode="auto">
          <a:xfrm>
            <a:off x="1692366" y="4230524"/>
            <a:ext cx="171926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dirty="0" smtClean="0">
                <a:solidFill>
                  <a:srgbClr val="FF0000"/>
                </a:solidFill>
              </a:rPr>
              <a:t>分布式处理</a:t>
            </a:r>
            <a:endParaRPr lang="zh-CN" altLang="zh-CN" sz="3200" dirty="0">
              <a:solidFill>
                <a:srgbClr val="FF0000"/>
              </a:solidFill>
            </a:endParaRPr>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p:cBhvr>
                                        <p:cTn id="14" dur="500"/>
                                        <p:tgtEl>
                                          <p:spTgt spid="37"/>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P spid="37" grpId="0" bldLvl="0" autoUpdateAnimBg="0"/>
      <p:bldP spid="38" grpId="0" bldLvl="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07504" y="1600200"/>
            <a:ext cx="8928992" cy="468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79512" y="6309320"/>
            <a:ext cx="8856984" cy="369332"/>
          </a:xfrm>
          <a:prstGeom prst="rect">
            <a:avLst/>
          </a:prstGeom>
          <a:noFill/>
        </p:spPr>
        <p:txBody>
          <a:bodyPr wrap="square" rtlCol="0">
            <a:spAutoFit/>
          </a:bodyPr>
          <a:lstStyle/>
          <a:p>
            <a:r>
              <a:rPr lang="zh-CN" altLang="en-US" dirty="0" smtClean="0"/>
              <a:t>图片来源：</a:t>
            </a:r>
            <a:r>
              <a:rPr lang="en-US" altLang="zh-CN" dirty="0"/>
              <a:t> https://blog.csdn.net/michael_kong_nju/article/details/23826979</a:t>
            </a:r>
            <a:endParaRPr lang="zh-CN" altLang="en-US" dirty="0"/>
          </a:p>
        </p:txBody>
      </p:sp>
      <p:sp>
        <p:nvSpPr>
          <p:cNvPr id="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9" name="图片 11" descr="8.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椭圆 11"/>
          <p:cNvSpPr>
            <a:spLocks noChangeArrowheads="1"/>
          </p:cNvSpPr>
          <p:nvPr/>
        </p:nvSpPr>
        <p:spPr bwMode="auto">
          <a:xfrm>
            <a:off x="0" y="997812"/>
            <a:ext cx="9144000" cy="67788"/>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 name="TextBox 28"/>
          <p:cNvSpPr>
            <a:spLocks noChangeArrowheads="1"/>
          </p:cNvSpPr>
          <p:nvPr/>
        </p:nvSpPr>
        <p:spPr bwMode="auto">
          <a:xfrm>
            <a:off x="790152" y="773213"/>
            <a:ext cx="54926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分布式处理之</a:t>
            </a:r>
            <a:r>
              <a:rPr lang="en-US" altLang="zh-CN" sz="3200" b="1" dirty="0" err="1"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MapReduce</a:t>
            </a:r>
            <a:endParaRPr lang="zh-CN" altLang="zh-CN" dirty="0"/>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autoUpdateAnimBg="0"/>
      <p:bldP spid="12" grpId="0" bldLvl="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6309320"/>
            <a:ext cx="8856984" cy="369332"/>
          </a:xfrm>
          <a:prstGeom prst="rect">
            <a:avLst/>
          </a:prstGeom>
          <a:noFill/>
        </p:spPr>
        <p:txBody>
          <a:bodyPr wrap="square" rtlCol="0">
            <a:spAutoFit/>
          </a:bodyPr>
          <a:lstStyle/>
          <a:p>
            <a:r>
              <a:rPr lang="zh-CN" altLang="en-US" dirty="0" smtClean="0"/>
              <a:t>图片来源：</a:t>
            </a:r>
            <a:r>
              <a:rPr lang="en-US" altLang="zh-CN" dirty="0"/>
              <a:t> https://blog.csdn.net/michael_kong_nju/article/details/23826979</a:t>
            </a:r>
            <a:endParaRPr lang="zh-CN" altLang="en-US" dirty="0"/>
          </a:p>
        </p:txBody>
      </p:sp>
      <p:sp>
        <p:nvSpPr>
          <p:cNvPr id="3" name="内容占位符 2"/>
          <p:cNvSpPr>
            <a:spLocks noGrp="1"/>
          </p:cNvSpPr>
          <p:nvPr>
            <p:ph idx="1"/>
          </p:nvPr>
        </p:nvSpPr>
        <p:spPr/>
        <p:txBody>
          <a:bodyPr/>
          <a:lstStyle/>
          <a:p>
            <a:endParaRPr lang="zh-CN" altLang="en-US"/>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1268759"/>
            <a:ext cx="9144000" cy="4989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8" name="图片 11" descr="8.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椭圆 11"/>
          <p:cNvSpPr>
            <a:spLocks noChangeArrowheads="1"/>
          </p:cNvSpPr>
          <p:nvPr/>
        </p:nvSpPr>
        <p:spPr bwMode="auto">
          <a:xfrm>
            <a:off x="0" y="997812"/>
            <a:ext cx="9144000" cy="67788"/>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 name="圆角矩形 17"/>
          <p:cNvSpPr>
            <a:spLocks noChangeArrowheads="1"/>
          </p:cNvSpPr>
          <p:nvPr/>
        </p:nvSpPr>
        <p:spPr bwMode="auto">
          <a:xfrm>
            <a:off x="610064" y="817724"/>
            <a:ext cx="5582727"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 name="TextBox 28"/>
          <p:cNvSpPr>
            <a:spLocks noChangeArrowheads="1"/>
          </p:cNvSpPr>
          <p:nvPr/>
        </p:nvSpPr>
        <p:spPr bwMode="auto">
          <a:xfrm>
            <a:off x="790152" y="817723"/>
            <a:ext cx="50040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分布式处理</a:t>
            </a:r>
            <a:r>
              <a:rPr lang="en-US" altLang="zh-CN" sz="3200" b="1" dirty="0" err="1"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MapReduce</a:t>
            </a:r>
            <a:endParaRPr lang="zh-CN" altLang="zh-CN" dirty="0"/>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autoUpdateAnimBg="0"/>
      <p:bldP spid="11" grpId="0" bldLvl="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260475" y="1628775"/>
            <a:ext cx="6551613" cy="647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统一数据访问接口</a:t>
            </a:r>
            <a:endParaRPr lang="zh-CN" altLang="en-US" dirty="0"/>
          </a:p>
        </p:txBody>
      </p:sp>
      <p:sp>
        <p:nvSpPr>
          <p:cNvPr id="7" name="圆角矩形 6"/>
          <p:cNvSpPr/>
          <p:nvPr/>
        </p:nvSpPr>
        <p:spPr>
          <a:xfrm>
            <a:off x="1260475" y="2636838"/>
            <a:ext cx="6551613" cy="647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NoSQL/NewSQL</a:t>
            </a:r>
            <a:r>
              <a:rPr lang="zh-CN" altLang="en-US" dirty="0"/>
              <a:t>数据库</a:t>
            </a:r>
            <a:r>
              <a:rPr lang="en-US" altLang="zh-CN" dirty="0"/>
              <a:t>(Hbase,Hive)</a:t>
            </a:r>
            <a:endParaRPr lang="zh-CN" altLang="en-US" dirty="0"/>
          </a:p>
        </p:txBody>
      </p:sp>
      <p:sp>
        <p:nvSpPr>
          <p:cNvPr id="8" name="圆角矩形 7"/>
          <p:cNvSpPr/>
          <p:nvPr/>
        </p:nvSpPr>
        <p:spPr>
          <a:xfrm>
            <a:off x="1260475" y="3644900"/>
            <a:ext cx="6551613" cy="647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分布式文件系统（</a:t>
            </a:r>
            <a:r>
              <a:rPr lang="en-US" altLang="zh-CN" dirty="0"/>
              <a:t>HDFS</a:t>
            </a:r>
            <a:r>
              <a:rPr lang="zh-CN" altLang="en-US" dirty="0"/>
              <a:t>）</a:t>
            </a:r>
            <a:endParaRPr lang="zh-CN" altLang="en-US" dirty="0"/>
          </a:p>
        </p:txBody>
      </p:sp>
      <p:sp>
        <p:nvSpPr>
          <p:cNvPr id="9" name="圆角矩形 8"/>
          <p:cNvSpPr/>
          <p:nvPr/>
        </p:nvSpPr>
        <p:spPr>
          <a:xfrm>
            <a:off x="1260475" y="4652963"/>
            <a:ext cx="6551613" cy="647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数据抽取、清洗、转换、建模</a:t>
            </a:r>
            <a:endParaRPr lang="zh-CN" altLang="en-US" dirty="0"/>
          </a:p>
        </p:txBody>
      </p:sp>
      <p:sp>
        <p:nvSpPr>
          <p:cNvPr id="10" name="圆角矩形 9"/>
          <p:cNvSpPr/>
          <p:nvPr/>
        </p:nvSpPr>
        <p:spPr>
          <a:xfrm>
            <a:off x="1331913" y="5661025"/>
            <a:ext cx="6551612" cy="792163"/>
          </a:xfrm>
          <a:prstGeom prst="roundRect">
            <a:avLst/>
          </a:prstGeom>
          <a:solidFill>
            <a:schemeClr val="bg1">
              <a:lumMod val="9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3" name="上下箭头 22"/>
          <p:cNvSpPr/>
          <p:nvPr/>
        </p:nvSpPr>
        <p:spPr>
          <a:xfrm>
            <a:off x="1763713" y="5300663"/>
            <a:ext cx="215900" cy="36036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上下箭头 23"/>
          <p:cNvSpPr/>
          <p:nvPr/>
        </p:nvSpPr>
        <p:spPr>
          <a:xfrm>
            <a:off x="7019925" y="5300663"/>
            <a:ext cx="215900" cy="36036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上下箭头 24"/>
          <p:cNvSpPr/>
          <p:nvPr/>
        </p:nvSpPr>
        <p:spPr>
          <a:xfrm>
            <a:off x="5940425" y="5300663"/>
            <a:ext cx="215900" cy="36036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上下箭头 25"/>
          <p:cNvSpPr/>
          <p:nvPr/>
        </p:nvSpPr>
        <p:spPr>
          <a:xfrm>
            <a:off x="4787900" y="5300663"/>
            <a:ext cx="215900" cy="36036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上下箭头 26"/>
          <p:cNvSpPr/>
          <p:nvPr/>
        </p:nvSpPr>
        <p:spPr>
          <a:xfrm>
            <a:off x="3779838" y="5300663"/>
            <a:ext cx="215900" cy="36036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上下箭头 27"/>
          <p:cNvSpPr/>
          <p:nvPr/>
        </p:nvSpPr>
        <p:spPr>
          <a:xfrm>
            <a:off x="2771775" y="5300663"/>
            <a:ext cx="215900" cy="36036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上箭头 28"/>
          <p:cNvSpPr/>
          <p:nvPr/>
        </p:nvSpPr>
        <p:spPr>
          <a:xfrm>
            <a:off x="4067299" y="4292600"/>
            <a:ext cx="720725" cy="3603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上箭头 29"/>
          <p:cNvSpPr/>
          <p:nvPr/>
        </p:nvSpPr>
        <p:spPr>
          <a:xfrm>
            <a:off x="3995936" y="3284538"/>
            <a:ext cx="720725" cy="36036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上箭头 30"/>
          <p:cNvSpPr/>
          <p:nvPr/>
        </p:nvSpPr>
        <p:spPr>
          <a:xfrm>
            <a:off x="4139183" y="2276475"/>
            <a:ext cx="504825" cy="3603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 name="流程图: 磁盘 31"/>
          <p:cNvSpPr/>
          <p:nvPr/>
        </p:nvSpPr>
        <p:spPr>
          <a:xfrm>
            <a:off x="1763713" y="5876925"/>
            <a:ext cx="1079500" cy="504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数据库</a:t>
            </a:r>
            <a:endParaRPr lang="zh-CN" altLang="en-US" dirty="0"/>
          </a:p>
        </p:txBody>
      </p:sp>
      <p:sp>
        <p:nvSpPr>
          <p:cNvPr id="33" name="流程图: 文档 32"/>
          <p:cNvSpPr/>
          <p:nvPr/>
        </p:nvSpPr>
        <p:spPr>
          <a:xfrm>
            <a:off x="3132138" y="5876925"/>
            <a:ext cx="935037" cy="4318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日志</a:t>
            </a:r>
            <a:endParaRPr lang="zh-CN" altLang="en-US" dirty="0"/>
          </a:p>
        </p:txBody>
      </p:sp>
      <p:sp>
        <p:nvSpPr>
          <p:cNvPr id="34" name="流程图: 资料带 33"/>
          <p:cNvSpPr/>
          <p:nvPr/>
        </p:nvSpPr>
        <p:spPr>
          <a:xfrm>
            <a:off x="4427538" y="5876925"/>
            <a:ext cx="1296987" cy="431800"/>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网络数据</a:t>
            </a:r>
            <a:endParaRPr lang="zh-CN" altLang="en-US" dirty="0"/>
          </a:p>
        </p:txBody>
      </p:sp>
      <p:sp>
        <p:nvSpPr>
          <p:cNvPr id="36" name="下箭头标注 35"/>
          <p:cNvSpPr/>
          <p:nvPr/>
        </p:nvSpPr>
        <p:spPr>
          <a:xfrm>
            <a:off x="6084888" y="5949950"/>
            <a:ext cx="1366837" cy="503238"/>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接口数据</a:t>
            </a:r>
            <a:endParaRPr lang="zh-CN" altLang="en-US" dirty="0"/>
          </a:p>
        </p:txBody>
      </p:sp>
      <p:sp>
        <p:nvSpPr>
          <p:cNvPr id="22"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35"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椭圆 11"/>
          <p:cNvSpPr>
            <a:spLocks noChangeArrowheads="1"/>
          </p:cNvSpPr>
          <p:nvPr/>
        </p:nvSpPr>
        <p:spPr bwMode="auto">
          <a:xfrm>
            <a:off x="0" y="997812"/>
            <a:ext cx="9144000" cy="67788"/>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8"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9" name="TextBox 28"/>
          <p:cNvSpPr>
            <a:spLocks noChangeArrowheads="1"/>
          </p:cNvSpPr>
          <p:nvPr/>
        </p:nvSpPr>
        <p:spPr bwMode="auto">
          <a:xfrm>
            <a:off x="1060284" y="773213"/>
            <a:ext cx="4733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分布式数据存储</a:t>
            </a:r>
            <a:endParaRPr lang="zh-CN" altLang="zh-CN" dirty="0"/>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p:cBhvr>
                                        <p:cTn id="7" dur="500"/>
                                        <p:tgtEl>
                                          <p:spTgt spid="3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ldLvl="0" animBg="1" autoUpdateAnimBg="0"/>
      <p:bldP spid="39" grpId="0" bldLvl="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2"/>
          <p:cNvGrpSpPr>
            <a:grpSpLocks noChangeAspect="1"/>
          </p:cNvGrpSpPr>
          <p:nvPr/>
        </p:nvGrpSpPr>
        <p:grpSpPr bwMode="auto">
          <a:xfrm>
            <a:off x="0" y="2433638"/>
            <a:ext cx="9144000" cy="4111625"/>
            <a:chOff x="0" y="0"/>
            <a:chExt cx="9144032" cy="3842285"/>
          </a:xfrm>
        </p:grpSpPr>
        <p:pic>
          <p:nvPicPr>
            <p:cNvPr id="5151" name="图片 16" descr="P7241209.JPG"/>
            <p:cNvPicPr>
              <a:picLocks noChangeAspect="1" noChangeArrowheads="1"/>
            </p:cNvPicPr>
            <p:nvPr/>
          </p:nvPicPr>
          <p:blipFill>
            <a:blip r:embed="rId1">
              <a:lum contrast="10000"/>
              <a:extLst>
                <a:ext uri="{28A0092B-C50C-407E-A947-70E740481C1C}">
                  <a14:useLocalDpi xmlns:a14="http://schemas.microsoft.com/office/drawing/2010/main" val="0"/>
                </a:ext>
              </a:extLst>
            </a:blip>
            <a:srcRect l="11147" b="18941"/>
            <a:stretch>
              <a:fillRect/>
            </a:stretch>
          </p:blipFill>
          <p:spPr bwMode="auto">
            <a:xfrm>
              <a:off x="0" y="0"/>
              <a:ext cx="7358114" cy="382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52" name="图片 16" descr="P7241209.JPG"/>
            <p:cNvPicPr>
              <a:picLocks noChangeAspect="1" noChangeArrowheads="1"/>
            </p:cNvPicPr>
            <p:nvPr/>
          </p:nvPicPr>
          <p:blipFill>
            <a:blip r:embed="rId1">
              <a:lum contrast="10000"/>
              <a:extLst>
                <a:ext uri="{28A0092B-C50C-407E-A947-70E740481C1C}">
                  <a14:useLocalDpi xmlns:a14="http://schemas.microsoft.com/office/drawing/2010/main" val="0"/>
                </a:ext>
              </a:extLst>
            </a:blip>
            <a:srcRect l="69806" b="18941"/>
            <a:stretch>
              <a:fillRect/>
            </a:stretch>
          </p:blipFill>
          <p:spPr bwMode="auto">
            <a:xfrm>
              <a:off x="4857784" y="20904"/>
              <a:ext cx="4286248" cy="382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3"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5124"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5125" name="图片 11" descr="8.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29" name="椭圆 11"/>
          <p:cNvSpPr>
            <a:spLocks noChangeArrowheads="1"/>
          </p:cNvSpPr>
          <p:nvPr/>
        </p:nvSpPr>
        <p:spPr bwMode="auto">
          <a:xfrm>
            <a:off x="-674688" y="997812"/>
            <a:ext cx="9771063" cy="45719"/>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8" name="圆角矩形 17"/>
          <p:cNvSpPr>
            <a:spLocks noChangeArrowheads="1"/>
          </p:cNvSpPr>
          <p:nvPr/>
        </p:nvSpPr>
        <p:spPr bwMode="auto">
          <a:xfrm>
            <a:off x="1133475" y="725019"/>
            <a:ext cx="3076575"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9" name="TextBox 34"/>
          <p:cNvSpPr>
            <a:spLocks noChangeArrowheads="1"/>
          </p:cNvSpPr>
          <p:nvPr/>
        </p:nvSpPr>
        <p:spPr bwMode="auto">
          <a:xfrm>
            <a:off x="1240372" y="683169"/>
            <a:ext cx="28600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1.1</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大数据时代</a:t>
            </a:r>
            <a:endParaRPr lang="zh-CN" altLang="zh-CN" dirty="0"/>
          </a:p>
        </p:txBody>
      </p:sp>
      <p:grpSp>
        <p:nvGrpSpPr>
          <p:cNvPr id="6160" name="Group 16"/>
          <p:cNvGrpSpPr/>
          <p:nvPr/>
        </p:nvGrpSpPr>
        <p:grpSpPr bwMode="auto">
          <a:xfrm>
            <a:off x="2309813" y="3248025"/>
            <a:ext cx="4705350" cy="633413"/>
            <a:chOff x="0" y="0"/>
            <a:chExt cx="4705376" cy="633416"/>
          </a:xfrm>
        </p:grpSpPr>
        <p:grpSp>
          <p:nvGrpSpPr>
            <p:cNvPr id="5144" name="Group 17"/>
            <p:cNvGrpSpPr/>
            <p:nvPr/>
          </p:nvGrpSpPr>
          <p:grpSpPr bwMode="auto">
            <a:xfrm>
              <a:off x="0" y="90488"/>
              <a:ext cx="4705376" cy="542928"/>
              <a:chOff x="0" y="0"/>
              <a:chExt cx="4705376" cy="452440"/>
            </a:xfrm>
          </p:grpSpPr>
          <p:sp>
            <p:nvSpPr>
              <p:cNvPr id="5147" name="矩形 22"/>
              <p:cNvSpPr>
                <a:spLocks noChangeArrowheads="1"/>
              </p:cNvSpPr>
              <p:nvPr/>
            </p:nvSpPr>
            <p:spPr bwMode="auto">
              <a:xfrm flipH="1">
                <a:off x="0" y="0"/>
                <a:ext cx="2443176" cy="452440"/>
              </a:xfrm>
              <a:prstGeom prst="rect">
                <a:avLst/>
              </a:prstGeom>
              <a:gradFill rotWithShape="1">
                <a:gsLst>
                  <a:gs pos="0">
                    <a:srgbClr val="DDEBCF"/>
                  </a:gs>
                  <a:gs pos="50000">
                    <a:srgbClr val="9CB86E"/>
                  </a:gs>
                  <a:gs pos="100000">
                    <a:srgbClr val="156B13"/>
                  </a:gs>
                </a:gsLst>
                <a:lin ang="10800000" scaled="1"/>
              </a:gra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48" name="矩形 23"/>
              <p:cNvSpPr>
                <a:spLocks noChangeArrowheads="1"/>
              </p:cNvSpPr>
              <p:nvPr/>
            </p:nvSpPr>
            <p:spPr bwMode="auto">
              <a:xfrm>
                <a:off x="2262200" y="0"/>
                <a:ext cx="2443176" cy="452440"/>
              </a:xfrm>
              <a:prstGeom prst="rect">
                <a:avLst/>
              </a:prstGeom>
              <a:gradFill rotWithShape="1">
                <a:gsLst>
                  <a:gs pos="0">
                    <a:srgbClr val="DDEBCF"/>
                  </a:gs>
                  <a:gs pos="50000">
                    <a:srgbClr val="9CB86E"/>
                  </a:gs>
                  <a:gs pos="100000">
                    <a:srgbClr val="156B13"/>
                  </a:gs>
                </a:gsLst>
                <a:lin ang="10800000" scaled="1"/>
              </a:gra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5145" name="TextBox 31"/>
            <p:cNvSpPr>
              <a:spLocks noChangeArrowheads="1"/>
            </p:cNvSpPr>
            <p:nvPr/>
          </p:nvSpPr>
          <p:spPr bwMode="auto">
            <a:xfrm>
              <a:off x="1266832" y="81263"/>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点击添加标题</a:t>
              </a:r>
              <a:endParaRPr lang="zh-CN" altLang="zh-CN"/>
            </a:p>
          </p:txBody>
        </p:sp>
        <p:sp>
          <p:nvSpPr>
            <p:cNvPr id="5146" name="直接连接符 55"/>
            <p:cNvSpPr>
              <a:spLocks noChangeShapeType="1"/>
            </p:cNvSpPr>
            <p:nvPr/>
          </p:nvSpPr>
          <p:spPr bwMode="auto">
            <a:xfrm>
              <a:off x="0" y="0"/>
              <a:ext cx="4705376" cy="1"/>
            </a:xfrm>
            <a:prstGeom prst="line">
              <a:avLst/>
            </a:prstGeom>
            <a:noFill/>
            <a:ln w="19050">
              <a:solidFill>
                <a:srgbClr val="006B3A"/>
              </a:solidFill>
              <a:round/>
            </a:ln>
            <a:extLst>
              <a:ext uri="{909E8E84-426E-40DD-AFC4-6F175D3DCCD1}">
                <a14:hiddenFill xmlns:a14="http://schemas.microsoft.com/office/drawing/2010/main">
                  <a:noFill/>
                </a14:hiddenFill>
              </a:ext>
            </a:extLst>
          </p:spPr>
          <p:txBody>
            <a:bodyPr/>
            <a:lstStyle/>
            <a:p>
              <a:endParaRPr lang="zh-CN" altLang="en-US"/>
            </a:p>
          </p:txBody>
        </p:sp>
      </p:grpSp>
      <p:pic>
        <p:nvPicPr>
          <p:cNvPr id="6167" name="图片 60" descr="001.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387356">
            <a:off x="98425" y="5541963"/>
            <a:ext cx="22225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8" name="椭圆 61"/>
          <p:cNvSpPr>
            <a:spLocks noChangeArrowheads="1"/>
          </p:cNvSpPr>
          <p:nvPr/>
        </p:nvSpPr>
        <p:spPr bwMode="auto">
          <a:xfrm>
            <a:off x="6924675" y="5691188"/>
            <a:ext cx="333375" cy="333375"/>
          </a:xfrm>
          <a:prstGeom prst="ellipse">
            <a:avLst/>
          </a:prstGeom>
          <a:solidFill>
            <a:srgbClr val="006B3A"/>
          </a:solidFill>
          <a:ln w="38100">
            <a:solidFill>
              <a:schemeClr val="bg1"/>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9" name="椭圆 62"/>
          <p:cNvSpPr>
            <a:spLocks noChangeArrowheads="1"/>
          </p:cNvSpPr>
          <p:nvPr/>
        </p:nvSpPr>
        <p:spPr bwMode="auto">
          <a:xfrm>
            <a:off x="6229350" y="5691188"/>
            <a:ext cx="242888" cy="242887"/>
          </a:xfrm>
          <a:prstGeom prst="ellipse">
            <a:avLst/>
          </a:prstGeom>
          <a:solidFill>
            <a:srgbClr val="00B0F0"/>
          </a:solidFill>
          <a:ln w="38100">
            <a:solidFill>
              <a:schemeClr val="bg1"/>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70" name="椭圆 63"/>
          <p:cNvSpPr>
            <a:spLocks noChangeArrowheads="1"/>
          </p:cNvSpPr>
          <p:nvPr/>
        </p:nvSpPr>
        <p:spPr bwMode="auto">
          <a:xfrm>
            <a:off x="5838825" y="5872163"/>
            <a:ext cx="242888" cy="242887"/>
          </a:xfrm>
          <a:prstGeom prst="ellipse">
            <a:avLst/>
          </a:prstGeom>
          <a:solidFill>
            <a:srgbClr val="006B3A"/>
          </a:solidFill>
          <a:ln w="38100">
            <a:solidFill>
              <a:schemeClr val="bg1"/>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71" name="椭圆 64"/>
          <p:cNvSpPr>
            <a:spLocks noChangeArrowheads="1"/>
          </p:cNvSpPr>
          <p:nvPr/>
        </p:nvSpPr>
        <p:spPr bwMode="auto">
          <a:xfrm>
            <a:off x="7377113" y="5962650"/>
            <a:ext cx="366712" cy="366713"/>
          </a:xfrm>
          <a:prstGeom prst="ellipse">
            <a:avLst/>
          </a:prstGeom>
          <a:solidFill>
            <a:srgbClr val="DEB400"/>
          </a:solidFill>
          <a:ln w="38100">
            <a:solidFill>
              <a:schemeClr val="bg1"/>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72" name="椭圆 65"/>
          <p:cNvSpPr>
            <a:spLocks noChangeArrowheads="1"/>
          </p:cNvSpPr>
          <p:nvPr/>
        </p:nvSpPr>
        <p:spPr bwMode="auto">
          <a:xfrm>
            <a:off x="8553450" y="6443663"/>
            <a:ext cx="333375" cy="333375"/>
          </a:xfrm>
          <a:prstGeom prst="ellipse">
            <a:avLst/>
          </a:prstGeom>
          <a:solidFill>
            <a:srgbClr val="006B3A"/>
          </a:solidFill>
          <a:ln w="38100">
            <a:solidFill>
              <a:schemeClr val="bg1"/>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73" name="椭圆 66"/>
          <p:cNvSpPr>
            <a:spLocks noChangeArrowheads="1"/>
          </p:cNvSpPr>
          <p:nvPr/>
        </p:nvSpPr>
        <p:spPr bwMode="auto">
          <a:xfrm>
            <a:off x="8853488" y="6172200"/>
            <a:ext cx="242887" cy="242888"/>
          </a:xfrm>
          <a:prstGeom prst="ellipse">
            <a:avLst/>
          </a:prstGeom>
          <a:solidFill>
            <a:srgbClr val="006B3A"/>
          </a:solidFill>
          <a:ln w="38100">
            <a:solidFill>
              <a:schemeClr val="bg1"/>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41" name="椭圆 67"/>
          <p:cNvSpPr>
            <a:spLocks noChangeArrowheads="1"/>
          </p:cNvSpPr>
          <p:nvPr/>
        </p:nvSpPr>
        <p:spPr bwMode="auto">
          <a:xfrm>
            <a:off x="8281988" y="4786313"/>
            <a:ext cx="785812" cy="785812"/>
          </a:xfrm>
          <a:prstGeom prst="ellipse">
            <a:avLst/>
          </a:prstGeom>
          <a:blipFill dpi="0" rotWithShape="1">
            <a:blip r:embed="rId4"/>
            <a:srcRect/>
            <a:stretch>
              <a:fillRect/>
            </a:stretch>
          </a:blipFill>
          <a:ln w="38100">
            <a:solidFill>
              <a:schemeClr val="bg1"/>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75" name="椭圆 68"/>
          <p:cNvSpPr>
            <a:spLocks noChangeArrowheads="1"/>
          </p:cNvSpPr>
          <p:nvPr/>
        </p:nvSpPr>
        <p:spPr bwMode="auto">
          <a:xfrm>
            <a:off x="8281988" y="5600700"/>
            <a:ext cx="423862" cy="423863"/>
          </a:xfrm>
          <a:prstGeom prst="ellipse">
            <a:avLst/>
          </a:prstGeom>
          <a:solidFill>
            <a:srgbClr val="00B0F0"/>
          </a:solidFill>
          <a:ln w="38100">
            <a:solidFill>
              <a:schemeClr val="bg1"/>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76" name="TextBox 69"/>
          <p:cNvSpPr>
            <a:spLocks noChangeArrowheads="1"/>
          </p:cNvSpPr>
          <p:nvPr/>
        </p:nvSpPr>
        <p:spPr bwMode="auto">
          <a:xfrm>
            <a:off x="319088" y="6053138"/>
            <a:ext cx="10858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3200">
                <a:solidFill>
                  <a:schemeClr val="bg1"/>
                </a:solidFill>
                <a:latin typeface="Arial Black" panose="020B0A04020102020204" pitchFamily="34" charset="0"/>
                <a:sym typeface="Arial Black" panose="020B0A04020102020204" pitchFamily="34" charset="0"/>
              </a:rPr>
              <a:t>04</a:t>
            </a:r>
            <a:endParaRPr lang="zh-CN" altLang="zh-CN"/>
          </a:p>
        </p:txBody>
      </p:sp>
      <p:pic>
        <p:nvPicPr>
          <p:cNvPr id="34" name="Picture 4" descr="BigDat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496284"/>
            <a:ext cx="9144000" cy="335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0" descr="2012082010222178120"/>
          <p:cNvPicPr>
            <a:picLocks noChangeAspect="1" noChangeArrowheads="1"/>
          </p:cNvPicPr>
          <p:nvPr/>
        </p:nvPicPr>
        <p:blipFill>
          <a:blip r:embed="rId6">
            <a:extLst>
              <a:ext uri="{28A0092B-C50C-407E-A947-70E740481C1C}">
                <a14:useLocalDpi xmlns:a14="http://schemas.microsoft.com/office/drawing/2010/main" val="0"/>
              </a:ext>
            </a:extLst>
          </a:blip>
          <a:srcRect l="16199" r="16199"/>
          <a:stretch>
            <a:fillRect/>
          </a:stretch>
        </p:blipFill>
        <p:spPr bwMode="auto">
          <a:xfrm>
            <a:off x="-26194" y="1313634"/>
            <a:ext cx="1981200"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5" descr="1664587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0769" y="1504949"/>
            <a:ext cx="4637946" cy="255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5" descr="Img3695115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3700" y="1433840"/>
            <a:ext cx="24003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159"/>
                                        </p:tgtEl>
                                        <p:attrNameLst>
                                          <p:attrName>style.visibility</p:attrName>
                                        </p:attrNameLst>
                                      </p:cBhvr>
                                      <p:to>
                                        <p:strVal val="visible"/>
                                      </p:to>
                                    </p:set>
                                    <p:animEffect>
                                      <p:cBhvr>
                                        <p:cTn id="7" dur="500"/>
                                        <p:tgtEl>
                                          <p:spTgt spid="615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158"/>
                                        </p:tgtEl>
                                        <p:attrNameLst>
                                          <p:attrName>style.visibility</p:attrName>
                                        </p:attrNameLst>
                                      </p:cBhvr>
                                      <p:to>
                                        <p:strVal val="visible"/>
                                      </p:to>
                                    </p:set>
                                    <p:animEffect>
                                      <p:cBhvr>
                                        <p:cTn id="10" dur="500"/>
                                        <p:tgtEl>
                                          <p:spTgt spid="6158"/>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6168"/>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6169"/>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6170"/>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6171"/>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6172"/>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6173"/>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6175"/>
                                        </p:tgtEl>
                                        <p:attrNameLst>
                                          <p:attrName>style.visibility</p:attrName>
                                        </p:attrNameLst>
                                      </p:cBhvr>
                                      <p:to>
                                        <p:strVal val="visible"/>
                                      </p:to>
                                    </p:set>
                                  </p:childTnLst>
                                </p:cTn>
                              </p:par>
                            </p:childTnLst>
                          </p:cTn>
                        </p:par>
                        <p:par>
                          <p:cTn id="32" fill="hold">
                            <p:stCondLst>
                              <p:cond delay="500"/>
                            </p:stCondLst>
                            <p:childTnLst>
                              <p:par>
                                <p:cTn id="33" presetID="2" presetClass="entr" presetSubtype="8" fill="hold" nodeType="afterEffect">
                                  <p:stCondLst>
                                    <p:cond delay="0"/>
                                  </p:stCondLst>
                                  <p:childTnLst>
                                    <p:set>
                                      <p:cBhvr>
                                        <p:cTn id="34" dur="1" fill="hold">
                                          <p:stCondLst>
                                            <p:cond delay="0"/>
                                          </p:stCondLst>
                                        </p:cTn>
                                        <p:tgtEl>
                                          <p:spTgt spid="6167"/>
                                        </p:tgtEl>
                                        <p:attrNameLst>
                                          <p:attrName>style.visibility</p:attrName>
                                        </p:attrNameLst>
                                      </p:cBhvr>
                                      <p:to>
                                        <p:strVal val="visible"/>
                                      </p:to>
                                    </p:set>
                                    <p:anim calcmode="lin" valueType="num">
                                      <p:cBhvr>
                                        <p:cTn id="35" dur="500" fill="hold"/>
                                        <p:tgtEl>
                                          <p:spTgt spid="6167"/>
                                        </p:tgtEl>
                                        <p:attrNameLst>
                                          <p:attrName>ppt_x</p:attrName>
                                        </p:attrNameLst>
                                      </p:cBhvr>
                                      <p:tavLst>
                                        <p:tav tm="0">
                                          <p:val>
                                            <p:strVal val="0-#ppt_w/2"/>
                                          </p:val>
                                        </p:tav>
                                        <p:tav tm="100000">
                                          <p:val>
                                            <p:strVal val="#ppt_x"/>
                                          </p:val>
                                        </p:tav>
                                      </p:tavLst>
                                    </p:anim>
                                    <p:anim calcmode="lin" valueType="num">
                                      <p:cBhvr>
                                        <p:cTn id="36" dur="500" fill="hold"/>
                                        <p:tgtEl>
                                          <p:spTgt spid="6167"/>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176"/>
                                        </p:tgtEl>
                                        <p:attrNameLst>
                                          <p:attrName>style.visibility</p:attrName>
                                        </p:attrNameLst>
                                      </p:cBhvr>
                                      <p:to>
                                        <p:strVal val="visible"/>
                                      </p:to>
                                    </p:set>
                                    <p:anim calcmode="lin" valueType="num">
                                      <p:cBhvr>
                                        <p:cTn id="39" dur="500" fill="hold"/>
                                        <p:tgtEl>
                                          <p:spTgt spid="6176"/>
                                        </p:tgtEl>
                                        <p:attrNameLst>
                                          <p:attrName>ppt_x</p:attrName>
                                        </p:attrNameLst>
                                      </p:cBhvr>
                                      <p:tavLst>
                                        <p:tav tm="0">
                                          <p:val>
                                            <p:strVal val="0-#ppt_w/2"/>
                                          </p:val>
                                        </p:tav>
                                        <p:tav tm="100000">
                                          <p:val>
                                            <p:strVal val="#ppt_x"/>
                                          </p:val>
                                        </p:tav>
                                      </p:tavLst>
                                    </p:anim>
                                    <p:anim calcmode="lin" valueType="num">
                                      <p:cBhvr>
                                        <p:cTn id="40" dur="500" fill="hold"/>
                                        <p:tgtEl>
                                          <p:spTgt spid="6176"/>
                                        </p:tgtEl>
                                        <p:attrNameLst>
                                          <p:attrName>ppt_y</p:attrName>
                                        </p:attrNameLst>
                                      </p:cBhvr>
                                      <p:tavLst>
                                        <p:tav tm="0">
                                          <p:val>
                                            <p:strVal val="#ppt_y"/>
                                          </p:val>
                                        </p:tav>
                                        <p:tav tm="100000">
                                          <p:val>
                                            <p:strVal val="#ppt_y"/>
                                          </p:val>
                                        </p:tav>
                                      </p:tavLst>
                                    </p:anim>
                                  </p:childTnLst>
                                </p:cTn>
                              </p:par>
                            </p:childTnLst>
                          </p:cTn>
                        </p:par>
                        <p:par>
                          <p:cTn id="41" fill="hold">
                            <p:stCondLst>
                              <p:cond delay="1000"/>
                            </p:stCondLst>
                            <p:childTnLst>
                              <p:par>
                                <p:cTn id="42" presetID="17" presetClass="entr" presetSubtype="10" fill="hold" nodeType="afterEffect">
                                  <p:stCondLst>
                                    <p:cond delay="0"/>
                                  </p:stCondLst>
                                  <p:childTnLst>
                                    <p:set>
                                      <p:cBhvr>
                                        <p:cTn id="43" dur="1" fill="hold">
                                          <p:stCondLst>
                                            <p:cond delay="0"/>
                                          </p:stCondLst>
                                        </p:cTn>
                                        <p:tgtEl>
                                          <p:spTgt spid="6160"/>
                                        </p:tgtEl>
                                        <p:attrNameLst>
                                          <p:attrName>style.visibility</p:attrName>
                                        </p:attrNameLst>
                                      </p:cBhvr>
                                      <p:to>
                                        <p:strVal val="visible"/>
                                      </p:to>
                                    </p:set>
                                    <p:anim calcmode="lin" valueType="num">
                                      <p:cBhvr>
                                        <p:cTn id="44" dur="500" fill="hold"/>
                                        <p:tgtEl>
                                          <p:spTgt spid="6160"/>
                                        </p:tgtEl>
                                        <p:attrNameLst>
                                          <p:attrName>ppt_w</p:attrName>
                                        </p:attrNameLst>
                                      </p:cBhvr>
                                      <p:tavLst>
                                        <p:tav tm="0">
                                          <p:val>
                                            <p:fltVal val="0"/>
                                          </p:val>
                                        </p:tav>
                                        <p:tav tm="100000">
                                          <p:val>
                                            <p:strVal val="#ppt_w"/>
                                          </p:val>
                                        </p:tav>
                                      </p:tavLst>
                                    </p:anim>
                                    <p:anim calcmode="lin" valueType="num">
                                      <p:cBhvr>
                                        <p:cTn id="45" dur="500" fill="hold"/>
                                        <p:tgtEl>
                                          <p:spTgt spid="616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8" grpId="0" bldLvl="0" animBg="1" autoUpdateAnimBg="0"/>
      <p:bldP spid="6159" grpId="0" bldLvl="0" autoUpdateAnimBg="0"/>
      <p:bldP spid="6168" grpId="0" bldLvl="0" animBg="1" autoUpdateAnimBg="0"/>
      <p:bldP spid="6169" grpId="0" bldLvl="0" animBg="1" autoUpdateAnimBg="0"/>
      <p:bldP spid="6170" grpId="0" bldLvl="0" animBg="1" autoUpdateAnimBg="0"/>
      <p:bldP spid="6171" grpId="0" bldLvl="0" animBg="1" autoUpdateAnimBg="0"/>
      <p:bldP spid="6172" grpId="0" bldLvl="0" animBg="1" autoUpdateAnimBg="0"/>
      <p:bldP spid="6173" grpId="0" bldLvl="0" animBg="1" autoUpdateAnimBg="0"/>
      <p:bldP spid="6175" grpId="0" bldLvl="0" animBg="1" autoUpdateAnimBg="0"/>
      <p:bldP spid="6176" grpId="0" bldLvl="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674688" y="997812"/>
            <a:ext cx="10404476" cy="46037"/>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4733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1.6</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大数据计算模式</a:t>
            </a:r>
            <a:endParaRPr lang="zh-CN" altLang="zh-CN" dirty="0"/>
          </a:p>
        </p:txBody>
      </p:sp>
      <p:graphicFrame>
        <p:nvGraphicFramePr>
          <p:cNvPr id="22" name="Group 4"/>
          <p:cNvGraphicFramePr>
            <a:graphicFrameLocks noGrp="1"/>
          </p:cNvGraphicFramePr>
          <p:nvPr>
            <p:custDataLst>
              <p:tags r:id="rId2"/>
            </p:custDataLst>
          </p:nvPr>
        </p:nvGraphicFramePr>
        <p:xfrm>
          <a:off x="1066800" y="2133600"/>
          <a:ext cx="7312025" cy="3765734"/>
        </p:xfrm>
        <a:graphic>
          <a:graphicData uri="http://schemas.openxmlformats.org/drawingml/2006/table">
            <a:tbl>
              <a:tblPr/>
              <a:tblGrid>
                <a:gridCol w="2000250"/>
                <a:gridCol w="2265363"/>
                <a:gridCol w="3046412"/>
              </a:tblGrid>
              <a:tr h="380936">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大数据计算模式</a:t>
                      </a:r>
                      <a:endParaRPr kumimoji="0" lang="zh-CN" altLang="en-US"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解决问题</a:t>
                      </a:r>
                      <a:endParaRPr kumimoji="0" lang="zh-CN" altLang="en-US"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代表产品</a:t>
                      </a:r>
                      <a:endParaRPr kumimoji="0" lang="zh-CN" altLang="en-US"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639972">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批处理计算</a:t>
                      </a:r>
                      <a:endParaRPr kumimoji="0" lang="zh-CN" altLang="en-US" sz="18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针对大规模数据的批量处理</a:t>
                      </a:r>
                      <a:endParaRPr kumimoji="0" lang="zh-CN" altLang="en-US" sz="18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MapReduce、Spark等</a:t>
                      </a:r>
                      <a:endParaRPr kumimoji="0" lang="zh-CN" altLang="en-US" sz="18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118883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流计算</a:t>
                      </a:r>
                      <a:endParaRPr kumimoji="0" lang="zh-CN" altLang="en-US" sz="18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针对流数据的实时计算</a:t>
                      </a:r>
                      <a:endParaRPr kumimoji="0" lang="zh-CN" altLang="en-US" sz="18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Storm、S4、Flume、Streams、Puma、DStream、Super Mario、银河流数据处理平台等</a:t>
                      </a:r>
                      <a:endParaRPr kumimoji="0" lang="zh-CN" altLang="en-US" sz="18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915833">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图计算</a:t>
                      </a:r>
                      <a:endParaRPr kumimoji="0" lang="zh-CN" altLang="en-US" sz="18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针对大规模图结构数据的处理</a:t>
                      </a:r>
                      <a:endParaRPr kumimoji="0" lang="zh-CN" altLang="en-US" sz="18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Pregel、GraphX、Giraph、PowerGraph、Hama、GoldenOrb等</a:t>
                      </a:r>
                      <a:endParaRPr kumimoji="0" lang="zh-CN" altLang="en-US" sz="18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639972">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查询分析计算</a:t>
                      </a:r>
                      <a:endParaRPr kumimoji="0" lang="zh-CN" altLang="en-US" sz="18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大规模数据的存储管理和查询分析</a:t>
                      </a:r>
                      <a:endParaRPr kumimoji="0" lang="zh-CN" altLang="en-US" sz="1800" b="1"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Dremel、Hive、Cassandra、Impala等</a:t>
                      </a:r>
                      <a:endParaRPr kumimoji="0" lang="zh-CN" altLang="en-US" sz="1800" b="1"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bl>
          </a:graphicData>
        </a:graphic>
      </p:graphicFrame>
      <p:sp>
        <p:nvSpPr>
          <p:cNvPr id="25" name="Text Box 58"/>
          <p:cNvSpPr txBox="1">
            <a:spLocks noChangeArrowheads="1"/>
          </p:cNvSpPr>
          <p:nvPr/>
        </p:nvSpPr>
        <p:spPr bwMode="auto">
          <a:xfrm>
            <a:off x="2752725" y="1628120"/>
            <a:ext cx="39528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表1-3 大数据计算模式及其代表产品</a:t>
            </a:r>
            <a:endParaRPr lang="zh-CN" altLang="en-US" dirty="0"/>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0F02FFBD-3EDA-445B-95C6-ECFE6BF4E83A}" type="datetime1">
              <a:rPr lang="zh-CN" altLang="en-US" smtClean="0"/>
            </a:fld>
            <a:endParaRPr lang="zh-CN" altLang="zh-CN" sz="1800">
              <a:solidFill>
                <a:schemeClr val="tx1"/>
              </a:solidFill>
            </a:endParaRPr>
          </a:p>
        </p:txBody>
      </p:sp>
      <p:sp>
        <p:nvSpPr>
          <p:cNvPr id="4"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5"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 name="TextBox 28"/>
          <p:cNvSpPr>
            <a:spLocks noChangeArrowheads="1"/>
          </p:cNvSpPr>
          <p:nvPr/>
        </p:nvSpPr>
        <p:spPr bwMode="auto">
          <a:xfrm>
            <a:off x="790152" y="773213"/>
            <a:ext cx="52225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1.6</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大数据计算</a:t>
            </a:r>
            <a:r>
              <a:rPr lang="zh-CN" altLang="en-US"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模式</a:t>
            </a:r>
            <a:r>
              <a:rPr lang="en-US" altLang="zh-CN"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流计算</a:t>
            </a:r>
            <a:endParaRPr lang="zh-CN" altLang="zh-CN"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931" y="2875003"/>
            <a:ext cx="4164302" cy="3403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520020" y="1674674"/>
            <a:ext cx="7743784" cy="1200329"/>
          </a:xfrm>
          <a:prstGeom prst="rect">
            <a:avLst/>
          </a:prstGeom>
        </p:spPr>
        <p:txBody>
          <a:bodyPr wrap="square">
            <a:spAutoFit/>
          </a:bodyPr>
          <a:lstStyle/>
          <a:p>
            <a:r>
              <a:rPr lang="zh-CN" altLang="zh-CN" dirty="0"/>
              <a:t>流计算秉承一个基本理念，即</a:t>
            </a:r>
            <a:r>
              <a:rPr lang="zh-CN" altLang="zh-CN" b="1" dirty="0"/>
              <a:t>数据的价值随着时间的流逝而降低</a:t>
            </a:r>
            <a:r>
              <a:rPr lang="zh-CN" altLang="en-US" b="1" dirty="0"/>
              <a:t>，</a:t>
            </a:r>
            <a:r>
              <a:rPr lang="zh-CN" altLang="en-US" dirty="0"/>
              <a:t>如用户点击流</a:t>
            </a:r>
            <a:r>
              <a:rPr lang="zh-CN" altLang="zh-CN" dirty="0"/>
              <a:t>。因此，当事件出现时就应该立即进行处理，而不是缓存起来进行批量处理。为了及时处理流数据，就需要一个低延迟、可扩展、高可靠的处理引擎</a:t>
            </a:r>
            <a:endParaRPr lang="en-US" altLang="zh-CN" dirty="0"/>
          </a:p>
        </p:txBody>
      </p:sp>
      <p:pic>
        <p:nvPicPr>
          <p:cNvPr id="1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516" y="2883593"/>
            <a:ext cx="605790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5"/>
          <p:cNvSpPr txBox="1">
            <a:spLocks noChangeArrowheads="1"/>
          </p:cNvSpPr>
          <p:nvPr/>
        </p:nvSpPr>
        <p:spPr bwMode="auto">
          <a:xfrm>
            <a:off x="5492072" y="5590056"/>
            <a:ext cx="22367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600"/>
              <a:t>流计算处理流程示意图</a:t>
            </a:r>
            <a:endParaRPr lang="zh-CN" altLang="en-US" sz="1600"/>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autoUpdateAnimBg="0"/>
      <p:bldP spid="7" grpId="0" bldLvl="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0F02FFBD-3EDA-445B-95C6-ECFE6BF4E83A}" type="datetime1">
              <a:rPr lang="zh-CN" altLang="en-US" smtClean="0"/>
            </a:fld>
            <a:endParaRPr lang="zh-CN" altLang="zh-CN" sz="1800">
              <a:solidFill>
                <a:schemeClr val="tx1"/>
              </a:solidFill>
            </a:endParaRPr>
          </a:p>
        </p:txBody>
      </p:sp>
      <p:sp>
        <p:nvSpPr>
          <p:cNvPr id="4"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5"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 name="TextBox 28"/>
          <p:cNvSpPr>
            <a:spLocks noChangeArrowheads="1"/>
          </p:cNvSpPr>
          <p:nvPr/>
        </p:nvSpPr>
        <p:spPr bwMode="auto">
          <a:xfrm>
            <a:off x="790152" y="773213"/>
            <a:ext cx="52225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1.6</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大数据计算</a:t>
            </a:r>
            <a:r>
              <a:rPr lang="zh-CN" altLang="en-US"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模式</a:t>
            </a:r>
            <a:r>
              <a:rPr lang="en-US" altLang="zh-CN"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图</a:t>
            </a:r>
            <a:r>
              <a:rPr lang="zh-CN" altLang="en-US"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计算</a:t>
            </a:r>
            <a:endParaRPr lang="zh-CN" altLang="zh-CN" dirty="0"/>
          </a:p>
        </p:txBody>
      </p:sp>
      <p:sp>
        <p:nvSpPr>
          <p:cNvPr id="9" name="矩形 8"/>
          <p:cNvSpPr/>
          <p:nvPr/>
        </p:nvSpPr>
        <p:spPr>
          <a:xfrm>
            <a:off x="520020" y="1538076"/>
            <a:ext cx="7743784" cy="2308324"/>
          </a:xfrm>
          <a:prstGeom prst="rect">
            <a:avLst/>
          </a:prstGeom>
        </p:spPr>
        <p:txBody>
          <a:bodyPr wrap="square">
            <a:spAutoFit/>
          </a:bodyPr>
          <a:lstStyle/>
          <a:p>
            <a:r>
              <a:rPr lang="zh-CN" altLang="en-US" dirty="0"/>
              <a:t>许多大数据都是以大规模图或网络的形式</a:t>
            </a:r>
            <a:r>
              <a:rPr lang="zh-CN" altLang="en-US" dirty="0" smtClean="0"/>
              <a:t>呈现，许多</a:t>
            </a:r>
            <a:r>
              <a:rPr lang="zh-CN" altLang="en-US" dirty="0"/>
              <a:t>非图结构的大数据，也常常会被转换为图模型后进行</a:t>
            </a:r>
            <a:r>
              <a:rPr lang="zh-CN" altLang="en-US" dirty="0" smtClean="0"/>
              <a:t>分析；</a:t>
            </a:r>
            <a:endParaRPr lang="en-US" altLang="zh-CN" dirty="0" smtClean="0"/>
          </a:p>
          <a:p>
            <a:r>
              <a:rPr lang="zh-CN" altLang="en-US" dirty="0" smtClean="0"/>
              <a:t>数据表现为</a:t>
            </a:r>
            <a:r>
              <a:rPr lang="zh-CN" altLang="en-US" b="1" dirty="0" smtClean="0"/>
              <a:t>多迭代</a:t>
            </a:r>
            <a:r>
              <a:rPr lang="zh-CN" altLang="en-US" dirty="0" smtClean="0"/>
              <a:t>、</a:t>
            </a:r>
            <a:r>
              <a:rPr lang="zh-CN" altLang="en-US" b="1" dirty="0" smtClean="0"/>
              <a:t>稀疏</a:t>
            </a:r>
            <a:r>
              <a:rPr lang="zh-CN" altLang="en-US" dirty="0" smtClean="0"/>
              <a:t>结构、</a:t>
            </a:r>
            <a:r>
              <a:rPr lang="zh-CN" altLang="en-US" b="1" dirty="0" smtClean="0"/>
              <a:t>细</a:t>
            </a:r>
            <a:r>
              <a:rPr lang="zh-CN" altLang="en-US" dirty="0" smtClean="0"/>
              <a:t>粒度；</a:t>
            </a:r>
            <a:endParaRPr lang="en-US" altLang="zh-CN" dirty="0" smtClean="0"/>
          </a:p>
          <a:p>
            <a:r>
              <a:rPr lang="zh-CN" altLang="en-US" dirty="0" smtClean="0"/>
              <a:t>图</a:t>
            </a:r>
            <a:r>
              <a:rPr lang="zh-CN" altLang="en-US" dirty="0"/>
              <a:t>数据结构很好地表达了数据之间的</a:t>
            </a:r>
            <a:r>
              <a:rPr lang="zh-CN" altLang="en-US" dirty="0" smtClean="0"/>
              <a:t>关联性；</a:t>
            </a:r>
            <a:endParaRPr lang="zh-CN" altLang="en-US" dirty="0"/>
          </a:p>
          <a:p>
            <a:r>
              <a:rPr lang="zh-CN" altLang="en-US" dirty="0"/>
              <a:t>关联性计算是大数据计算的核心</a:t>
            </a:r>
            <a:r>
              <a:rPr lang="en-US" altLang="zh-CN" dirty="0"/>
              <a:t>——</a:t>
            </a:r>
            <a:r>
              <a:rPr lang="zh-CN" altLang="en-US" dirty="0"/>
              <a:t>通过获得数据的关联性，可以从噪音很多的海量数据中抽取有用的</a:t>
            </a:r>
            <a:r>
              <a:rPr lang="zh-CN" altLang="en-US" dirty="0" smtClean="0"/>
              <a:t>信息；</a:t>
            </a:r>
            <a:endParaRPr lang="en-US" altLang="zh-CN" dirty="0" smtClean="0"/>
          </a:p>
          <a:p>
            <a:r>
              <a:rPr lang="zh-CN" altLang="en-US" dirty="0" smtClean="0"/>
              <a:t>并行图处理模型：</a:t>
            </a:r>
            <a:r>
              <a:rPr lang="en-US" altLang="zh-CN" dirty="0" smtClean="0"/>
              <a:t>BSP(Bulk </a:t>
            </a:r>
            <a:r>
              <a:rPr lang="en-US" altLang="zh-CN" dirty="0"/>
              <a:t>Synchronous Parallel Computing Model</a:t>
            </a:r>
            <a:r>
              <a:rPr lang="zh-CN" altLang="en-US" dirty="0"/>
              <a:t>，又称“大同步”模型</a:t>
            </a:r>
            <a:r>
              <a:rPr lang="en-US" altLang="zh-CN" dirty="0"/>
              <a:t>)</a:t>
            </a:r>
            <a:endParaRPr lang="zh-CN" altLang="en-US" dirty="0"/>
          </a:p>
        </p:txBody>
      </p:sp>
      <p:pic>
        <p:nvPicPr>
          <p:cNvPr id="12"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9603" y="3878798"/>
            <a:ext cx="4314825" cy="277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http://img.blog.csdn.net/20141025085314265?watermark/2/text/aHR0cDovL2Jsb2cuY3Nkbi5uZXQvbWFsZWZhY3Rvcg==/font/5a6L5L2T/fontsize/400/fill/I0JBQkFCMA==/dissolve/70/gravity/SouthEast"/>
          <p:cNvPicPr>
            <a:picLocks noChangeAspect="1" noChangeArrowheads="1"/>
          </p:cNvPicPr>
          <p:nvPr/>
        </p:nvPicPr>
        <p:blipFill>
          <a:blip r:embed="rId3">
            <a:extLst>
              <a:ext uri="{28A0092B-C50C-407E-A947-70E740481C1C}">
                <a14:useLocalDpi xmlns:a14="http://schemas.microsoft.com/office/drawing/2010/main" val="0"/>
              </a:ext>
            </a:extLst>
          </a:blip>
          <a:srcRect l="11679" r="5109" b="13589"/>
          <a:stretch>
            <a:fillRect/>
          </a:stretch>
        </p:blipFill>
        <p:spPr bwMode="auto">
          <a:xfrm>
            <a:off x="658228" y="3878798"/>
            <a:ext cx="2743200"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autoUpdateAnimBg="0"/>
      <p:bldP spid="7" grpId="0" bldLvl="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674688" y="997812"/>
            <a:ext cx="10404476" cy="46037"/>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4733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1.7</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大数据产业</a:t>
            </a:r>
            <a:endParaRPr lang="zh-CN" altLang="zh-CN" dirty="0"/>
          </a:p>
        </p:txBody>
      </p:sp>
      <p:sp>
        <p:nvSpPr>
          <p:cNvPr id="23" name="Rectangle 3"/>
          <p:cNvSpPr txBox="1">
            <a:spLocks noChangeArrowheads="1"/>
          </p:cNvSpPr>
          <p:nvPr/>
        </p:nvSpPr>
        <p:spPr bwMode="auto">
          <a:xfrm>
            <a:off x="457200" y="1434751"/>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a:lstStyle>
          <a:p>
            <a:r>
              <a:rPr lang="zh-CN" altLang="en-US" sz="2000" b="1" kern="0" smtClean="0"/>
              <a:t>大数据产业是指一切与支撑大数据组织管理和价值发现相关的企业经济活动的集合</a:t>
            </a:r>
            <a:endParaRPr lang="zh-CN" altLang="en-US" sz="2000" b="1" kern="0" dirty="0" smtClean="0"/>
          </a:p>
        </p:txBody>
      </p:sp>
      <p:graphicFrame>
        <p:nvGraphicFramePr>
          <p:cNvPr id="24" name="Group 95"/>
          <p:cNvGraphicFramePr>
            <a:graphicFrameLocks noGrp="1"/>
          </p:cNvGraphicFramePr>
          <p:nvPr/>
        </p:nvGraphicFramePr>
        <p:xfrm>
          <a:off x="457200" y="2468214"/>
          <a:ext cx="8305800" cy="3932238"/>
        </p:xfrm>
        <a:graphic>
          <a:graphicData uri="http://schemas.openxmlformats.org/drawingml/2006/table">
            <a:tbl>
              <a:tblPr/>
              <a:tblGrid>
                <a:gridCol w="1555750"/>
                <a:gridCol w="6750050"/>
              </a:tblGrid>
              <a:tr h="274342">
                <a:tc>
                  <a: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产业链环节</a:t>
                      </a:r>
                      <a:endParaRPr kumimoji="0" lang="zh-CN" altLang="en-US"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包含内容</a:t>
                      </a: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0132">
                <a:tc>
                  <a: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IT</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基础设施层</a:t>
                      </a: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包括提供硬件、软件、网络等基础设施以及提供咨询、规划和系统集成服务的企业，比如，提供数据中心解决方案的</a:t>
                      </a: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IBM</a:t>
                      </a: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、惠普和戴尔等，提供存储解决方案的</a:t>
                      </a: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EMC</a:t>
                      </a: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，提供虚拟化管理软件的微软、思杰、</a:t>
                      </a: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SUN</a:t>
                      </a: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Redhat</a:t>
                      </a: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等</a:t>
                      </a:r>
                      <a:endPar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3026">
                <a:tc>
                  <a: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数据源层</a:t>
                      </a: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大数据生态圈里的数据提供者，是生物大数据（生物信息学领域的各类研究机构）、交通大数据（交通主管部门）、医疗大数据（各大医院、体检机构）、政务大数据（政府部门）、电商大数据（淘宝、天猫、苏宁云商、京东等电商）、社交网络大数据（微博、微信、人人网等）、搜索引擎大数据（百度、谷歌等）等各种数据的来源</a:t>
                      </a:r>
                      <a:endPar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0132">
                <a:tc>
                  <a: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数据管理层</a:t>
                      </a: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包括数据抽取、转换、存储和管理等服务的各类企业或产品，比如分布式文件系统（如</a:t>
                      </a:r>
                      <a:r>
                        <a:rPr kumimoji="0" lang="en-US" altLang="zh-CN" sz="12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Hadoop</a:t>
                      </a: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a:t>
                      </a: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HDFS</a:t>
                      </a: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和谷歌的</a:t>
                      </a: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GFS</a:t>
                      </a: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ETL</a:t>
                      </a: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工具（</a:t>
                      </a:r>
                      <a:r>
                        <a:rPr kumimoji="0" lang="en-US" altLang="zh-CN" sz="12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Informatica</a:t>
                      </a: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Datastage</a:t>
                      </a: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Kettle</a:t>
                      </a: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等）、数据库和数据仓库（</a:t>
                      </a: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Oracle</a:t>
                      </a: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MySQL</a:t>
                      </a: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SQL Server</a:t>
                      </a: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HBase</a:t>
                      </a: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GreenPlum</a:t>
                      </a: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等）</a:t>
                      </a:r>
                      <a:endPar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0132">
                <a:tc>
                  <a: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数据分析层</a:t>
                      </a: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包括提供分布式计算、数据挖掘、统计分析等服务的各类企业或产品，比如，分布式计算框架</a:t>
                      </a:r>
                      <a:r>
                        <a:rPr kumimoji="0" lang="en-US" altLang="zh-CN" sz="12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MapReduce</a:t>
                      </a: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、统计分析软件</a:t>
                      </a: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SPSS</a:t>
                      </a: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SAS</a:t>
                      </a: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、数据挖掘工具</a:t>
                      </a:r>
                      <a:r>
                        <a:rPr kumimoji="0" lang="en-US" altLang="zh-CN" sz="12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Weka</a:t>
                      </a: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、数据可视化工具</a:t>
                      </a: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Tableau</a:t>
                      </a: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BI</a:t>
                      </a: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工具（</a:t>
                      </a:r>
                      <a:r>
                        <a:rPr kumimoji="0" lang="en-US" altLang="zh-CN" sz="12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MicroStrategy</a:t>
                      </a: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Cognos</a:t>
                      </a: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BO</a:t>
                      </a: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）等等</a:t>
                      </a:r>
                      <a:endPar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37">
                <a:tc>
                  <a: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数据平台层</a:t>
                      </a: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包括提供数据分享平台、数据分析平台、数据租售平台等服务的企业或产品，比如阿里巴巴、谷歌、中国电信、百度等</a:t>
                      </a:r>
                      <a:endPar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37">
                <a:tc>
                  <a: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数据应用层</a:t>
                      </a:r>
                      <a:endParaRPr kumimoji="0" lang="zh-CN" altLang="en-US"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提供智能交通、智慧医疗、智能物流、智能电网等行业应用的企业、机构或政府部门，比如交通主管部门、各大医疗机构、菜鸟网络、国家电网等</a:t>
                      </a:r>
                      <a:endPar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0F02FFBD-3EDA-445B-95C6-ECFE6BF4E83A}" type="datetime1">
              <a:rPr lang="zh-CN" altLang="en-US" smtClean="0"/>
            </a:fld>
            <a:endParaRPr lang="zh-CN" altLang="zh-CN" sz="1800">
              <a:solidFill>
                <a:schemeClr val="tx1"/>
              </a:solidFill>
            </a:endParaRPr>
          </a:p>
        </p:txBody>
      </p:sp>
      <p:pic>
        <p:nvPicPr>
          <p:cNvPr id="4" name="图片 3">
            <a:hlinkClick r:id="rId1" action="ppaction://hlinkfile"/>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7988"/>
            <a:ext cx="9144000" cy="5143500"/>
          </a:xfrm>
          <a:prstGeom prst="rect">
            <a:avLst/>
          </a:prstGeom>
        </p:spPr>
      </p:pic>
      <p:pic>
        <p:nvPicPr>
          <p:cNvPr id="5" name="图片 11" descr="8.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 name="TextBox 28"/>
          <p:cNvSpPr>
            <a:spLocks noChangeArrowheads="1"/>
          </p:cNvSpPr>
          <p:nvPr/>
        </p:nvSpPr>
        <p:spPr bwMode="auto">
          <a:xfrm>
            <a:off x="1060284" y="773213"/>
            <a:ext cx="4733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1.7</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大数据</a:t>
            </a:r>
            <a:r>
              <a:rPr lang="zh-CN" altLang="en-US"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产业</a:t>
            </a:r>
            <a:endParaRPr lang="zh-CN" altLang="zh-CN" dirty="0"/>
          </a:p>
        </p:txBody>
      </p:sp>
      <p:sp>
        <p:nvSpPr>
          <p:cNvPr id="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autoUpdateAnimBg="0"/>
      <p:bldP spid="7" grpId="0" bldLvl="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0F02FFBD-3EDA-445B-95C6-ECFE6BF4E83A}" type="datetime1">
              <a:rPr lang="zh-CN" altLang="en-US" smtClean="0"/>
            </a:fld>
            <a:endParaRPr lang="zh-CN" altLang="zh-CN" sz="1800">
              <a:solidFill>
                <a:schemeClr val="tx1"/>
              </a:solidFill>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9084" y="1448032"/>
            <a:ext cx="8829675" cy="47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11" descr="8.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 name="TextBox 28"/>
          <p:cNvSpPr>
            <a:spLocks noChangeArrowheads="1"/>
          </p:cNvSpPr>
          <p:nvPr/>
        </p:nvSpPr>
        <p:spPr bwMode="auto">
          <a:xfrm>
            <a:off x="1060284" y="773213"/>
            <a:ext cx="4733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1.7</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大数据产业</a:t>
            </a:r>
            <a:endParaRPr lang="zh-CN" altLang="zh-CN" dirty="0"/>
          </a:p>
        </p:txBody>
      </p:sp>
      <p:sp>
        <p:nvSpPr>
          <p:cNvPr id="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autoUpdateAnimBg="0"/>
      <p:bldP spid="7" grpId="0" bldLvl="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674688" y="997812"/>
            <a:ext cx="10404476" cy="46037"/>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4" y="817724"/>
            <a:ext cx="8076736"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72935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1.8</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大数据与云计算、物联网的关系</a:t>
            </a:r>
            <a:endParaRPr lang="zh-CN" altLang="zh-CN" dirty="0"/>
          </a:p>
        </p:txBody>
      </p:sp>
      <p:sp>
        <p:nvSpPr>
          <p:cNvPr id="22" name="Rectangle 3"/>
          <p:cNvSpPr txBox="1">
            <a:spLocks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a:lstStyle>
          <a:p>
            <a:r>
              <a:rPr lang="zh-CN" altLang="en-US" sz="2000" b="1" kern="0" dirty="0" smtClean="0"/>
              <a:t>云计算、大数据和物联网代表了</a:t>
            </a:r>
            <a:r>
              <a:rPr lang="en-US" altLang="zh-CN" sz="2000" b="1" kern="0" dirty="0" smtClean="0"/>
              <a:t>IT</a:t>
            </a:r>
            <a:r>
              <a:rPr lang="zh-CN" altLang="en-US" sz="2000" b="1" kern="0" dirty="0" smtClean="0"/>
              <a:t>领域最新的技术发展趋势，三者相辅相成，既有联系又有区别</a:t>
            </a:r>
            <a:endParaRPr lang="zh-CN" altLang="en-US" sz="2000" b="1" kern="0" dirty="0" smtClean="0"/>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
          <p:cNvGrpSpPr>
            <a:grpSpLocks noChangeAspect="1"/>
          </p:cNvGrpSpPr>
          <p:nvPr/>
        </p:nvGrpSpPr>
        <p:grpSpPr bwMode="auto">
          <a:xfrm>
            <a:off x="0" y="2558959"/>
            <a:ext cx="9144000" cy="4111625"/>
            <a:chOff x="0" y="0"/>
            <a:chExt cx="9144032" cy="3842285"/>
          </a:xfrm>
        </p:grpSpPr>
        <p:pic>
          <p:nvPicPr>
            <p:cNvPr id="6171" name="图片 16" descr="P7241209.JPG"/>
            <p:cNvPicPr>
              <a:picLocks noChangeAspect="1" noChangeArrowheads="1"/>
            </p:cNvPicPr>
            <p:nvPr/>
          </p:nvPicPr>
          <p:blipFill>
            <a:blip r:embed="rId1">
              <a:lum contrast="10000"/>
              <a:extLst>
                <a:ext uri="{28A0092B-C50C-407E-A947-70E740481C1C}">
                  <a14:useLocalDpi xmlns:a14="http://schemas.microsoft.com/office/drawing/2010/main" val="0"/>
                </a:ext>
              </a:extLst>
            </a:blip>
            <a:srcRect l="11147" b="18941"/>
            <a:stretch>
              <a:fillRect/>
            </a:stretch>
          </p:blipFill>
          <p:spPr bwMode="auto">
            <a:xfrm>
              <a:off x="0" y="0"/>
              <a:ext cx="7358114" cy="382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2" name="图片 16" descr="P7241209.JPG"/>
            <p:cNvPicPr>
              <a:picLocks noChangeAspect="1" noChangeArrowheads="1"/>
            </p:cNvPicPr>
            <p:nvPr/>
          </p:nvPicPr>
          <p:blipFill>
            <a:blip r:embed="rId1">
              <a:lum contrast="10000"/>
              <a:extLst>
                <a:ext uri="{28A0092B-C50C-407E-A947-70E740481C1C}">
                  <a14:useLocalDpi xmlns:a14="http://schemas.microsoft.com/office/drawing/2010/main" val="0"/>
                </a:ext>
              </a:extLst>
            </a:blip>
            <a:srcRect l="69806" b="18941"/>
            <a:stretch>
              <a:fillRect/>
            </a:stretch>
          </p:blipFill>
          <p:spPr bwMode="auto">
            <a:xfrm>
              <a:off x="4857784" y="20904"/>
              <a:ext cx="4286248" cy="382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674688" y="997812"/>
            <a:ext cx="10404476" cy="46037"/>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4" y="817724"/>
            <a:ext cx="8076736"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72935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1.8.1 </a:t>
            </a:r>
            <a:r>
              <a:rPr lang="zh-CN" altLang="en-US"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云</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计算</a:t>
            </a:r>
            <a:endParaRPr lang="zh-CN" altLang="zh-CN" dirty="0"/>
          </a:p>
        </p:txBody>
      </p:sp>
      <p:sp>
        <p:nvSpPr>
          <p:cNvPr id="21" name="Rectangle 3"/>
          <p:cNvSpPr txBox="1">
            <a:spLocks noChangeArrowheads="1"/>
          </p:cNvSpPr>
          <p:nvPr/>
        </p:nvSpPr>
        <p:spPr bwMode="auto">
          <a:xfrm>
            <a:off x="228600" y="1960028"/>
            <a:ext cx="8686800" cy="119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a:lstStyle>
          <a:p>
            <a:r>
              <a:rPr lang="zh-CN" altLang="en-US" sz="1800" kern="0" dirty="0" smtClean="0"/>
              <a:t>云计算实现了通过网络提供可伸缩的、廉价的分布式计算能力，用户只需要在具备网络接入条件的地方，就可以随时随地获得所需的各种IT资源</a:t>
            </a:r>
            <a:endParaRPr lang="zh-CN" altLang="en-US" sz="1800" kern="0" dirty="0" smtClean="0"/>
          </a:p>
        </p:txBody>
      </p:sp>
      <p:sp>
        <p:nvSpPr>
          <p:cNvPr id="23" name="Text Box 6"/>
          <p:cNvSpPr txBox="1">
            <a:spLocks noChangeArrowheads="1"/>
          </p:cNvSpPr>
          <p:nvPr/>
        </p:nvSpPr>
        <p:spPr bwMode="auto">
          <a:xfrm>
            <a:off x="3101975" y="6393916"/>
            <a:ext cx="37560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图</a:t>
            </a:r>
            <a:r>
              <a:rPr lang="en-US" altLang="zh-CN"/>
              <a:t>1-7 </a:t>
            </a:r>
            <a:r>
              <a:rPr lang="zh-CN" altLang="en-US"/>
              <a:t>云计算的服务模式和类型 </a:t>
            </a:r>
            <a:endParaRPr lang="zh-CN" altLang="en-US"/>
          </a:p>
        </p:txBody>
      </p:sp>
      <p:sp>
        <p:nvSpPr>
          <p:cNvPr id="24" name="Rectangle 7"/>
          <p:cNvSpPr>
            <a:spLocks noChangeArrowheads="1"/>
          </p:cNvSpPr>
          <p:nvPr/>
        </p:nvSpPr>
        <p:spPr bwMode="auto">
          <a:xfrm>
            <a:off x="304800" y="1502828"/>
            <a:ext cx="158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b="1" dirty="0"/>
              <a:t>1. </a:t>
            </a:r>
            <a:r>
              <a:rPr lang="zh-CN" altLang="en-US" b="1" dirty="0"/>
              <a:t>云计算概念</a:t>
            </a:r>
            <a:endParaRPr lang="zh-CN" altLang="en-US" b="1" dirty="0"/>
          </a:p>
        </p:txBody>
      </p:sp>
      <p:pic>
        <p:nvPicPr>
          <p:cNvPr id="25"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2645828"/>
            <a:ext cx="548640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674688" y="997812"/>
            <a:ext cx="10404476" cy="46037"/>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4" y="817724"/>
            <a:ext cx="8076736"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72935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1.8.1 </a:t>
            </a:r>
            <a:r>
              <a:rPr lang="zh-CN" altLang="en-US"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云</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计算</a:t>
            </a:r>
            <a:endParaRPr lang="zh-CN" altLang="zh-CN" dirty="0"/>
          </a:p>
        </p:txBody>
      </p:sp>
      <p:sp>
        <p:nvSpPr>
          <p:cNvPr id="26" name="Rectangle 4"/>
          <p:cNvSpPr>
            <a:spLocks noChangeArrowheads="1"/>
          </p:cNvSpPr>
          <p:nvPr/>
        </p:nvSpPr>
        <p:spPr bwMode="auto">
          <a:xfrm>
            <a:off x="1219200" y="5659276"/>
            <a:ext cx="2590800" cy="381000"/>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t>Infrastructure as a Service</a:t>
            </a:r>
            <a:endParaRPr lang="en-US" altLang="zh-CN" sz="1400" b="1"/>
          </a:p>
        </p:txBody>
      </p:sp>
      <p:sp>
        <p:nvSpPr>
          <p:cNvPr id="27" name="Rectangle 5"/>
          <p:cNvSpPr>
            <a:spLocks noChangeArrowheads="1"/>
          </p:cNvSpPr>
          <p:nvPr/>
        </p:nvSpPr>
        <p:spPr bwMode="auto">
          <a:xfrm>
            <a:off x="1219200" y="5049676"/>
            <a:ext cx="2590800" cy="381000"/>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t>Platform as a Service</a:t>
            </a:r>
            <a:endParaRPr lang="en-US" altLang="zh-CN" sz="1400" b="1"/>
          </a:p>
        </p:txBody>
      </p:sp>
      <p:sp>
        <p:nvSpPr>
          <p:cNvPr id="28" name="Rectangle 6"/>
          <p:cNvSpPr>
            <a:spLocks noChangeArrowheads="1"/>
          </p:cNvSpPr>
          <p:nvPr/>
        </p:nvSpPr>
        <p:spPr bwMode="auto">
          <a:xfrm>
            <a:off x="1219200" y="4440076"/>
            <a:ext cx="2590800" cy="381000"/>
          </a:xfrm>
          <a:prstGeom prst="rect">
            <a:avLst/>
          </a:prstGeom>
          <a:solidFill>
            <a:srgbClr val="8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t>Software as a Service</a:t>
            </a:r>
            <a:endParaRPr lang="en-US" altLang="zh-CN" sz="1400" b="1"/>
          </a:p>
        </p:txBody>
      </p:sp>
      <p:sp>
        <p:nvSpPr>
          <p:cNvPr id="29" name="Text Box 7"/>
          <p:cNvSpPr txBox="1">
            <a:spLocks noChangeArrowheads="1"/>
          </p:cNvSpPr>
          <p:nvPr/>
        </p:nvSpPr>
        <p:spPr bwMode="auto">
          <a:xfrm>
            <a:off x="471488" y="4487701"/>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b="1">
                <a:solidFill>
                  <a:srgbClr val="CC0000"/>
                </a:solidFill>
              </a:rPr>
              <a:t>SaaS</a:t>
            </a:r>
            <a:endParaRPr lang="en-US" altLang="zh-CN" sz="1400" b="1">
              <a:solidFill>
                <a:srgbClr val="CC0000"/>
              </a:solidFill>
            </a:endParaRPr>
          </a:p>
        </p:txBody>
      </p:sp>
      <p:sp>
        <p:nvSpPr>
          <p:cNvPr id="30" name="Text Box 8"/>
          <p:cNvSpPr txBox="1">
            <a:spLocks noChangeArrowheads="1"/>
          </p:cNvSpPr>
          <p:nvPr/>
        </p:nvSpPr>
        <p:spPr bwMode="auto">
          <a:xfrm>
            <a:off x="457200" y="5125876"/>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b="1">
                <a:solidFill>
                  <a:srgbClr val="CC0000"/>
                </a:solidFill>
              </a:rPr>
              <a:t>PaaS</a:t>
            </a:r>
            <a:endParaRPr lang="en-US" altLang="zh-CN" sz="1400" b="1">
              <a:solidFill>
                <a:srgbClr val="CC0000"/>
              </a:solidFill>
            </a:endParaRPr>
          </a:p>
        </p:txBody>
      </p:sp>
      <p:sp>
        <p:nvSpPr>
          <p:cNvPr id="31" name="Text Box 9"/>
          <p:cNvSpPr txBox="1">
            <a:spLocks noChangeArrowheads="1"/>
          </p:cNvSpPr>
          <p:nvPr/>
        </p:nvSpPr>
        <p:spPr bwMode="auto">
          <a:xfrm>
            <a:off x="457200" y="5735476"/>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b="1">
                <a:solidFill>
                  <a:srgbClr val="CC0000"/>
                </a:solidFill>
              </a:rPr>
              <a:t>IaaS</a:t>
            </a:r>
            <a:endParaRPr lang="en-US" altLang="zh-CN" sz="1400" b="1">
              <a:solidFill>
                <a:srgbClr val="CC0000"/>
              </a:solidFill>
            </a:endParaRPr>
          </a:p>
        </p:txBody>
      </p:sp>
      <p:sp>
        <p:nvSpPr>
          <p:cNvPr id="32" name="Text Box 11"/>
          <p:cNvSpPr txBox="1">
            <a:spLocks noChangeArrowheads="1"/>
          </p:cNvSpPr>
          <p:nvPr/>
        </p:nvSpPr>
        <p:spPr bwMode="auto">
          <a:xfrm>
            <a:off x="4038600" y="4516276"/>
            <a:ext cx="3990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t>Google Apps, Microsoft “Software+Services”</a:t>
            </a:r>
            <a:endParaRPr lang="en-US" altLang="zh-CN" sz="1400" b="1"/>
          </a:p>
        </p:txBody>
      </p:sp>
      <p:sp>
        <p:nvSpPr>
          <p:cNvPr id="33" name="Text Box 12"/>
          <p:cNvSpPr txBox="1">
            <a:spLocks noChangeArrowheads="1"/>
          </p:cNvSpPr>
          <p:nvPr/>
        </p:nvSpPr>
        <p:spPr bwMode="auto">
          <a:xfrm>
            <a:off x="4087813" y="5125876"/>
            <a:ext cx="41417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t>IBM IT factory, Google App Engine,  Force.com</a:t>
            </a:r>
            <a:endParaRPr lang="en-US" altLang="zh-CN" sz="1400" b="1"/>
          </a:p>
        </p:txBody>
      </p:sp>
      <p:sp>
        <p:nvSpPr>
          <p:cNvPr id="34" name="Text Box 13"/>
          <p:cNvSpPr txBox="1">
            <a:spLocks noChangeArrowheads="1"/>
          </p:cNvSpPr>
          <p:nvPr/>
        </p:nvSpPr>
        <p:spPr bwMode="auto">
          <a:xfrm>
            <a:off x="4094163" y="5735476"/>
            <a:ext cx="35258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Amazon EC2, IBM Blue Cloud, Sun Grid</a:t>
            </a:r>
            <a:endParaRPr lang="en-US" altLang="zh-CN" sz="1400" b="1"/>
          </a:p>
        </p:txBody>
      </p:sp>
      <p:sp>
        <p:nvSpPr>
          <p:cNvPr id="35" name="Rectangle 15"/>
          <p:cNvSpPr>
            <a:spLocks noChangeArrowheads="1"/>
          </p:cNvSpPr>
          <p:nvPr/>
        </p:nvSpPr>
        <p:spPr bwMode="auto">
          <a:xfrm>
            <a:off x="5029200" y="3754276"/>
            <a:ext cx="838200" cy="381000"/>
          </a:xfrm>
          <a:prstGeom prst="rect">
            <a:avLst/>
          </a:prstGeom>
          <a:solidFill>
            <a:srgbClr val="8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t>Server</a:t>
            </a:r>
            <a:endParaRPr lang="en-US" altLang="zh-CN" sz="1400" b="1"/>
          </a:p>
        </p:txBody>
      </p:sp>
      <p:sp>
        <p:nvSpPr>
          <p:cNvPr id="36" name="Rectangle 16"/>
          <p:cNvSpPr>
            <a:spLocks noChangeArrowheads="1"/>
          </p:cNvSpPr>
          <p:nvPr/>
        </p:nvSpPr>
        <p:spPr bwMode="auto">
          <a:xfrm>
            <a:off x="6019800" y="3754276"/>
            <a:ext cx="838200" cy="381000"/>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t>Storage</a:t>
            </a:r>
            <a:endParaRPr lang="en-US" altLang="zh-CN" sz="1400" b="1"/>
          </a:p>
        </p:txBody>
      </p:sp>
      <p:sp>
        <p:nvSpPr>
          <p:cNvPr id="37" name="Rectangle 17"/>
          <p:cNvSpPr>
            <a:spLocks noChangeArrowheads="1"/>
          </p:cNvSpPr>
          <p:nvPr/>
        </p:nvSpPr>
        <p:spPr bwMode="auto">
          <a:xfrm>
            <a:off x="7010400" y="3754276"/>
            <a:ext cx="838200" cy="381000"/>
          </a:xfrm>
          <a:prstGeom prst="rect">
            <a:avLst/>
          </a:prstGeom>
          <a:solidFill>
            <a:srgbClr val="8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t>Server</a:t>
            </a:r>
            <a:endParaRPr lang="en-US" altLang="zh-CN" sz="1400" b="1"/>
          </a:p>
        </p:txBody>
      </p:sp>
      <p:sp>
        <p:nvSpPr>
          <p:cNvPr id="38" name="Rectangle 18"/>
          <p:cNvSpPr>
            <a:spLocks noChangeArrowheads="1"/>
          </p:cNvSpPr>
          <p:nvPr/>
        </p:nvSpPr>
        <p:spPr bwMode="auto">
          <a:xfrm>
            <a:off x="8001000" y="3754276"/>
            <a:ext cx="838200" cy="381000"/>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t>Storage</a:t>
            </a:r>
            <a:endParaRPr lang="en-US" altLang="zh-CN" sz="1400" b="1"/>
          </a:p>
        </p:txBody>
      </p:sp>
      <p:sp>
        <p:nvSpPr>
          <p:cNvPr id="39" name="Rectangle 19"/>
          <p:cNvSpPr>
            <a:spLocks noChangeArrowheads="1"/>
          </p:cNvSpPr>
          <p:nvPr/>
        </p:nvSpPr>
        <p:spPr bwMode="auto">
          <a:xfrm>
            <a:off x="5029200" y="3297076"/>
            <a:ext cx="3810000" cy="381000"/>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t>Visualization</a:t>
            </a:r>
            <a:endParaRPr lang="en-US" altLang="zh-CN" sz="1400" b="1"/>
          </a:p>
        </p:txBody>
      </p:sp>
      <p:sp>
        <p:nvSpPr>
          <p:cNvPr id="40" name="Rectangle 20"/>
          <p:cNvSpPr>
            <a:spLocks noChangeArrowheads="1"/>
          </p:cNvSpPr>
          <p:nvPr/>
        </p:nvSpPr>
        <p:spPr bwMode="auto">
          <a:xfrm>
            <a:off x="5029200" y="2839876"/>
            <a:ext cx="3810000" cy="381000"/>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t>Infrastructure</a:t>
            </a:r>
            <a:endParaRPr lang="en-US" altLang="zh-CN" sz="1400" b="1"/>
          </a:p>
        </p:txBody>
      </p:sp>
      <p:sp>
        <p:nvSpPr>
          <p:cNvPr id="41" name="Rectangle 21"/>
          <p:cNvSpPr>
            <a:spLocks noChangeArrowheads="1"/>
          </p:cNvSpPr>
          <p:nvPr/>
        </p:nvSpPr>
        <p:spPr bwMode="auto">
          <a:xfrm>
            <a:off x="5029200" y="2382676"/>
            <a:ext cx="3810000" cy="381000"/>
          </a:xfrm>
          <a:prstGeom prst="rect">
            <a:avLst/>
          </a:prstGeom>
          <a:solidFill>
            <a:srgbClr val="8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t>Platform</a:t>
            </a:r>
            <a:endParaRPr lang="en-US" altLang="zh-CN" sz="1400" b="1"/>
          </a:p>
        </p:txBody>
      </p:sp>
      <p:sp>
        <p:nvSpPr>
          <p:cNvPr id="42" name="Rectangle 22"/>
          <p:cNvSpPr>
            <a:spLocks noChangeArrowheads="1"/>
          </p:cNvSpPr>
          <p:nvPr/>
        </p:nvSpPr>
        <p:spPr bwMode="auto">
          <a:xfrm>
            <a:off x="5029200" y="1925476"/>
            <a:ext cx="3810000" cy="381000"/>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t>Application</a:t>
            </a:r>
            <a:endParaRPr lang="en-US" altLang="zh-CN" sz="1400" b="1"/>
          </a:p>
        </p:txBody>
      </p:sp>
      <p:sp>
        <p:nvSpPr>
          <p:cNvPr id="43" name="Rectangle 23"/>
          <p:cNvSpPr>
            <a:spLocks noChangeArrowheads="1"/>
          </p:cNvSpPr>
          <p:nvPr/>
        </p:nvSpPr>
        <p:spPr bwMode="auto">
          <a:xfrm>
            <a:off x="228600" y="3220876"/>
            <a:ext cx="4572000" cy="990600"/>
          </a:xfrm>
          <a:prstGeom prst="rect">
            <a:avLst/>
          </a:prstGeom>
          <a:solidFill>
            <a:srgbClr val="FF99CC"/>
          </a:solidFill>
          <a:ln>
            <a:noFill/>
          </a:ln>
          <a:extLst>
            <a:ext uri="{91240B29-F687-4F45-9708-019B960494DF}">
              <a14:hiddenLine xmlns:a14="http://schemas.microsoft.com/office/drawing/2010/main" w="12700">
                <a:solidFill>
                  <a:srgbClr val="000000"/>
                </a:solidFill>
                <a:prstDash val="dashDot"/>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 name="Rectangle 24"/>
          <p:cNvSpPr>
            <a:spLocks noChangeArrowheads="1"/>
          </p:cNvSpPr>
          <p:nvPr/>
        </p:nvSpPr>
        <p:spPr bwMode="auto">
          <a:xfrm>
            <a:off x="228600" y="2611276"/>
            <a:ext cx="4572000" cy="990600"/>
          </a:xfrm>
          <a:prstGeom prst="rect">
            <a:avLst/>
          </a:prstGeom>
          <a:solidFill>
            <a:srgbClr val="FFCC99"/>
          </a:solidFill>
          <a:ln>
            <a:noFill/>
          </a:ln>
          <a:extLst>
            <a:ext uri="{91240B29-F687-4F45-9708-019B960494DF}">
              <a14:hiddenLine xmlns:a14="http://schemas.microsoft.com/office/drawing/2010/main" w="12700">
                <a:solidFill>
                  <a:srgbClr val="000000"/>
                </a:solidFill>
                <a:prstDash val="dash"/>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 name="Rectangle 25"/>
          <p:cNvSpPr>
            <a:spLocks noChangeArrowheads="1"/>
          </p:cNvSpPr>
          <p:nvPr/>
        </p:nvSpPr>
        <p:spPr bwMode="auto">
          <a:xfrm>
            <a:off x="228600" y="1849276"/>
            <a:ext cx="4572000" cy="990600"/>
          </a:xfrm>
          <a:prstGeom prst="rect">
            <a:avLst/>
          </a:prstGeom>
          <a:solidFill>
            <a:srgbClr val="99CC00"/>
          </a:solidFill>
          <a:ln>
            <a:noFill/>
          </a:ln>
          <a:extLst>
            <a:ext uri="{91240B29-F687-4F45-9708-019B960494DF}">
              <a14:hiddenLine xmlns:a14="http://schemas.microsoft.com/office/drawing/2010/main" w="12700">
                <a:solidFill>
                  <a:srgbClr val="000000"/>
                </a:solidFill>
                <a:prstDash val="dash"/>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 name="Text Box 26"/>
          <p:cNvSpPr txBox="1">
            <a:spLocks noChangeArrowheads="1"/>
          </p:cNvSpPr>
          <p:nvPr/>
        </p:nvSpPr>
        <p:spPr bwMode="auto">
          <a:xfrm>
            <a:off x="1295400" y="1896901"/>
            <a:ext cx="35052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从一个集中的系统部署软件，使之在一台本地计算机上</a:t>
            </a:r>
            <a:r>
              <a:rPr lang="en-US" altLang="zh-CN" sz="1400"/>
              <a:t>(</a:t>
            </a:r>
            <a:r>
              <a:rPr lang="zh-CN" altLang="en-US" sz="1400"/>
              <a:t>或从云中远程地</a:t>
            </a:r>
            <a:r>
              <a:rPr lang="en-US" altLang="zh-CN" sz="1400"/>
              <a:t>)</a:t>
            </a:r>
            <a:r>
              <a:rPr lang="zh-CN" altLang="en-US" sz="1400"/>
              <a:t>运行的一个模型。由于是计量服务，</a:t>
            </a:r>
            <a:r>
              <a:rPr lang="en-US" altLang="zh-CN" sz="1400"/>
              <a:t>SaaS </a:t>
            </a:r>
            <a:r>
              <a:rPr lang="zh-CN" altLang="en-US" sz="1400"/>
              <a:t>允许出租一个应用程序，并计时收费    </a:t>
            </a:r>
            <a:endParaRPr lang="zh-CN" altLang="en-US" sz="1400"/>
          </a:p>
        </p:txBody>
      </p:sp>
      <p:sp>
        <p:nvSpPr>
          <p:cNvPr id="47" name="TextBox 46"/>
          <p:cNvSpPr txBox="1"/>
          <p:nvPr/>
        </p:nvSpPr>
        <p:spPr>
          <a:xfrm>
            <a:off x="381000" y="3682839"/>
            <a:ext cx="838200" cy="376237"/>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lgn="ctr">
              <a:defRPr/>
            </a:pPr>
            <a:r>
              <a:rPr lang="en-US" altLang="zh-CN" b="1" dirty="0">
                <a:solidFill>
                  <a:srgbClr val="000000"/>
                </a:solidFill>
                <a:effectLst>
                  <a:outerShdw blurRad="38100" dist="38100" dir="2700000" algn="tl">
                    <a:srgbClr val="000000">
                      <a:alpha val="43137"/>
                    </a:srgbClr>
                  </a:outerShdw>
                </a:effectLst>
                <a:latin typeface="Lucida Sans Unicode" panose="020B0602030504020204" pitchFamily="34" charset="0"/>
                <a:ea typeface="黑体" panose="02010609060101010101" pitchFamily="49" charset="-122"/>
              </a:rPr>
              <a:t>IaaS</a:t>
            </a:r>
            <a:endParaRPr lang="en-US" altLang="zh-CN" b="1" dirty="0">
              <a:solidFill>
                <a:srgbClr val="000000"/>
              </a:solidFill>
              <a:effectLst>
                <a:outerShdw blurRad="38100" dist="38100" dir="2700000" algn="tl">
                  <a:srgbClr val="000000">
                    <a:alpha val="43137"/>
                  </a:srgbClr>
                </a:outerShdw>
              </a:effectLst>
              <a:latin typeface="Lucida Sans Unicode" panose="020B0602030504020204" pitchFamily="34" charset="0"/>
              <a:ea typeface="黑体" panose="02010609060101010101" pitchFamily="49" charset="-122"/>
            </a:endParaRPr>
          </a:p>
        </p:txBody>
      </p:sp>
      <p:sp>
        <p:nvSpPr>
          <p:cNvPr id="48" name="Text Box 28"/>
          <p:cNvSpPr txBox="1">
            <a:spLocks noChangeArrowheads="1"/>
          </p:cNvSpPr>
          <p:nvPr/>
        </p:nvSpPr>
        <p:spPr bwMode="auto">
          <a:xfrm>
            <a:off x="1295400" y="3668551"/>
            <a:ext cx="350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将基础设施</a:t>
            </a:r>
            <a:r>
              <a:rPr lang="en-US" altLang="zh-CN" sz="1400"/>
              <a:t>(</a:t>
            </a:r>
            <a:r>
              <a:rPr lang="zh-CN" altLang="en-US" sz="1400"/>
              <a:t>计算资源和存储</a:t>
            </a:r>
            <a:r>
              <a:rPr lang="en-US" altLang="zh-CN" sz="1400"/>
              <a:t>)</a:t>
            </a:r>
            <a:r>
              <a:rPr lang="zh-CN" altLang="en-US" sz="1400"/>
              <a:t>作为服务出租</a:t>
            </a:r>
            <a:endParaRPr lang="zh-CN" altLang="en-US" sz="1400"/>
          </a:p>
        </p:txBody>
      </p:sp>
      <p:sp>
        <p:nvSpPr>
          <p:cNvPr id="49" name="TextBox 12"/>
          <p:cNvSpPr txBox="1">
            <a:spLocks noChangeArrowheads="1"/>
          </p:cNvSpPr>
          <p:nvPr/>
        </p:nvSpPr>
        <p:spPr bwMode="auto">
          <a:xfrm>
            <a:off x="381000" y="2992276"/>
            <a:ext cx="838200" cy="376238"/>
          </a:xfrm>
          <a:prstGeom prst="rect">
            <a:avLst/>
          </a:prstGeom>
          <a:solidFill>
            <a:srgbClr val="FF9900"/>
          </a:solidFill>
          <a:ln w="9525" algn="ctr">
            <a:solidFill>
              <a:srgbClr val="EB641B"/>
            </a:solidFill>
            <a:miter lim="800000"/>
          </a:ln>
          <a:effectLst>
            <a:outerShdw dist="38100" dir="5400000" rotWithShape="0">
              <a:srgbClr val="000000">
                <a:alpha val="34999"/>
              </a:srgbClr>
            </a:outerShdw>
          </a:effectLst>
        </p:spPr>
        <p:txBody>
          <a:bodyPr>
            <a:spAutoFit/>
          </a:bodyPr>
          <a:lstStyle/>
          <a:p>
            <a:pPr algn="ctr">
              <a:defRPr/>
            </a:pPr>
            <a:r>
              <a:rPr lang="en-US" altLang="zh-CN" b="1" dirty="0">
                <a:solidFill>
                  <a:srgbClr val="000000"/>
                </a:solidFill>
                <a:effectLst>
                  <a:outerShdw blurRad="38100" dist="38100" dir="2700000" algn="tl">
                    <a:srgbClr val="000000">
                      <a:alpha val="43137"/>
                    </a:srgbClr>
                  </a:outerShdw>
                </a:effectLst>
                <a:latin typeface="Lucida Sans Unicode" panose="020B0602030504020204" pitchFamily="34" charset="0"/>
                <a:ea typeface="黑体" panose="02010609060101010101" pitchFamily="49" charset="-122"/>
              </a:rPr>
              <a:t>PaaS</a:t>
            </a:r>
            <a:endParaRPr lang="en-US" altLang="zh-CN" b="1" dirty="0">
              <a:solidFill>
                <a:srgbClr val="000000"/>
              </a:solidFill>
              <a:effectLst>
                <a:outerShdw blurRad="38100" dist="38100" dir="2700000" algn="tl">
                  <a:srgbClr val="000000">
                    <a:alpha val="43137"/>
                  </a:srgbClr>
                </a:outerShdw>
              </a:effectLst>
              <a:latin typeface="Lucida Sans Unicode" panose="020B0602030504020204" pitchFamily="34" charset="0"/>
              <a:ea typeface="黑体" panose="02010609060101010101" pitchFamily="49" charset="-122"/>
            </a:endParaRPr>
          </a:p>
        </p:txBody>
      </p:sp>
      <p:sp>
        <p:nvSpPr>
          <p:cNvPr id="50" name="Text Box 30"/>
          <p:cNvSpPr txBox="1">
            <a:spLocks noChangeArrowheads="1"/>
          </p:cNvSpPr>
          <p:nvPr/>
        </p:nvSpPr>
        <p:spPr bwMode="auto">
          <a:xfrm>
            <a:off x="1295400" y="2931951"/>
            <a:ext cx="3429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类似于 </a:t>
            </a:r>
            <a:r>
              <a:rPr lang="en-US" altLang="zh-CN" sz="1400"/>
              <a:t>IaaS</a:t>
            </a:r>
            <a:r>
              <a:rPr lang="zh-CN" altLang="en-US" sz="1400"/>
              <a:t>，但是它包括操作系统和围绕特定应用的必需的服务</a:t>
            </a:r>
            <a:endParaRPr lang="zh-CN" altLang="en-US" sz="1400"/>
          </a:p>
        </p:txBody>
      </p:sp>
      <p:sp>
        <p:nvSpPr>
          <p:cNvPr id="51" name="TextBox 12"/>
          <p:cNvSpPr txBox="1">
            <a:spLocks noChangeArrowheads="1"/>
          </p:cNvSpPr>
          <p:nvPr/>
        </p:nvSpPr>
        <p:spPr bwMode="auto">
          <a:xfrm>
            <a:off x="381000" y="2158839"/>
            <a:ext cx="838200" cy="376237"/>
          </a:xfrm>
          <a:prstGeom prst="rect">
            <a:avLst/>
          </a:prstGeom>
          <a:solidFill>
            <a:schemeClr val="hlink"/>
          </a:solidFill>
          <a:ln w="9525" algn="ctr">
            <a:solidFill>
              <a:srgbClr val="EB641B"/>
            </a:solidFill>
            <a:miter lim="800000"/>
          </a:ln>
          <a:effectLst>
            <a:outerShdw dist="38100" dir="5400000" rotWithShape="0">
              <a:srgbClr val="000000">
                <a:alpha val="34999"/>
              </a:srgbClr>
            </a:outerShdw>
          </a:effectLst>
        </p:spPr>
        <p:txBody>
          <a:bodyPr>
            <a:spAutoFit/>
          </a:bodyPr>
          <a:lstStyle/>
          <a:p>
            <a:pPr algn="ctr">
              <a:defRPr/>
            </a:pPr>
            <a:r>
              <a:rPr lang="en-US" altLang="zh-CN" b="1">
                <a:solidFill>
                  <a:srgbClr val="FF0000"/>
                </a:solidFill>
                <a:latin typeface="Lucida Sans Unicode" panose="020B0602030504020204" pitchFamily="34" charset="0"/>
                <a:ea typeface="黑体" panose="02010609060101010101" pitchFamily="49" charset="-122"/>
              </a:rPr>
              <a:t>SaaS</a:t>
            </a:r>
            <a:endParaRPr lang="en-US" altLang="zh-CN" b="1">
              <a:solidFill>
                <a:srgbClr val="FF0000"/>
              </a:solidFill>
              <a:latin typeface="Lucida Sans Unicode" panose="020B0602030504020204" pitchFamily="34" charset="0"/>
              <a:ea typeface="黑体" panose="02010609060101010101" pitchFamily="49" charset="-122"/>
            </a:endParaRPr>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674688" y="997812"/>
            <a:ext cx="10404476" cy="46037"/>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4" y="817724"/>
            <a:ext cx="8076736"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72935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1.8.1 </a:t>
            </a:r>
            <a:r>
              <a:rPr lang="zh-CN" altLang="en-US"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云</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计算</a:t>
            </a:r>
            <a:endParaRPr lang="zh-CN" altLang="zh-CN" dirty="0"/>
          </a:p>
        </p:txBody>
      </p:sp>
      <p:sp>
        <p:nvSpPr>
          <p:cNvPr id="26" name="Rectangle 3"/>
          <p:cNvSpPr txBox="1">
            <a:spLocks noChangeArrowheads="1"/>
          </p:cNvSpPr>
          <p:nvPr/>
        </p:nvSpPr>
        <p:spPr bwMode="auto">
          <a:xfrm>
            <a:off x="459181" y="2007747"/>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a:lstStyle>
          <a:p>
            <a:r>
              <a:rPr lang="zh-CN" altLang="en-US" sz="2000" kern="0" smtClean="0"/>
              <a:t>云计算关键技术包括：虚拟化、分布式存储、分布式计算、多租户等</a:t>
            </a:r>
            <a:endParaRPr lang="zh-CN" altLang="en-US" sz="2000" kern="0" smtClean="0"/>
          </a:p>
        </p:txBody>
      </p:sp>
      <p:pic>
        <p:nvPicPr>
          <p:cNvPr id="27" name="Picture 5"/>
          <p:cNvPicPr>
            <a:picLocks noChangeAspect="1" noChangeArrowheads="1"/>
          </p:cNvPicPr>
          <p:nvPr/>
        </p:nvPicPr>
        <p:blipFill>
          <a:blip r:embed="rId2">
            <a:extLst>
              <a:ext uri="{28A0092B-C50C-407E-A947-70E740481C1C}">
                <a14:useLocalDpi xmlns:a14="http://schemas.microsoft.com/office/drawing/2010/main" val="0"/>
              </a:ext>
            </a:extLst>
          </a:blip>
          <a:srcRect l="8873" r="8873"/>
          <a:stretch>
            <a:fillRect/>
          </a:stretch>
        </p:blipFill>
        <p:spPr bwMode="auto">
          <a:xfrm>
            <a:off x="2320900" y="3252178"/>
            <a:ext cx="4841900" cy="323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7"/>
          <p:cNvSpPr>
            <a:spLocks noChangeArrowheads="1"/>
          </p:cNvSpPr>
          <p:nvPr/>
        </p:nvSpPr>
        <p:spPr bwMode="auto">
          <a:xfrm>
            <a:off x="381000" y="1565628"/>
            <a:ext cx="20494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b="1" dirty="0"/>
              <a:t>2. </a:t>
            </a:r>
            <a:r>
              <a:rPr lang="zh-CN" altLang="en-US" b="1" dirty="0"/>
              <a:t>云计算关键技术</a:t>
            </a:r>
            <a:endParaRPr lang="zh-CN" altLang="en-US" b="1" dirty="0"/>
          </a:p>
        </p:txBody>
      </p:sp>
      <p:sp>
        <p:nvSpPr>
          <p:cNvPr id="13" name="TextBox 12"/>
          <p:cNvSpPr txBox="1"/>
          <p:nvPr/>
        </p:nvSpPr>
        <p:spPr>
          <a:xfrm>
            <a:off x="5929313" y="2459709"/>
            <a:ext cx="3214687" cy="738664"/>
          </a:xfrm>
          <a:prstGeom prst="rect">
            <a:avLst/>
          </a:prstGeom>
          <a:solidFill>
            <a:srgbClr val="92D050"/>
          </a:solidFill>
        </p:spPr>
        <p:txBody>
          <a:bodyPr wrap="square" rtlCol="0">
            <a:spAutoFit/>
          </a:bodyPr>
          <a:lstStyle/>
          <a:p>
            <a:r>
              <a:rPr lang="zh-CN" altLang="en-US" sz="1400" dirty="0" smtClean="0">
                <a:sym typeface="Wingdings" panose="05000000000000000000" pitchFamily="2" charset="2"/>
              </a:rPr>
              <a:t>存储大文件（超出单个存储器容量）</a:t>
            </a:r>
            <a:endParaRPr lang="en-US" altLang="zh-CN" sz="1400" dirty="0" smtClean="0">
              <a:sym typeface="Wingdings" panose="05000000000000000000" pitchFamily="2" charset="2"/>
            </a:endParaRPr>
          </a:p>
          <a:p>
            <a:r>
              <a:rPr lang="zh-CN" altLang="en-US" sz="1400" dirty="0" smtClean="0">
                <a:sym typeface="Wingdings" panose="05000000000000000000" pitchFamily="2" charset="2"/>
              </a:rPr>
              <a:t>更好的硬件的容错性</a:t>
            </a:r>
            <a:endParaRPr lang="en-US" altLang="zh-CN" sz="1400" dirty="0" smtClean="0">
              <a:sym typeface="Wingdings" panose="05000000000000000000" pitchFamily="2" charset="2"/>
            </a:endParaRPr>
          </a:p>
          <a:p>
            <a:r>
              <a:rPr lang="zh-CN" altLang="en-US" sz="1400" dirty="0" smtClean="0"/>
              <a:t>满足大型、分布式、大访问量的需求</a:t>
            </a:r>
            <a:endParaRPr lang="en-US" altLang="zh-CN" sz="1400" dirty="0" smtClean="0"/>
          </a:p>
        </p:txBody>
      </p:sp>
      <p:sp>
        <p:nvSpPr>
          <p:cNvPr id="2" name="TextBox 1"/>
          <p:cNvSpPr txBox="1"/>
          <p:nvPr/>
        </p:nvSpPr>
        <p:spPr>
          <a:xfrm>
            <a:off x="314233" y="2477408"/>
            <a:ext cx="2971452" cy="738664"/>
          </a:xfrm>
          <a:prstGeom prst="rect">
            <a:avLst/>
          </a:prstGeom>
          <a:solidFill>
            <a:srgbClr val="92D050"/>
          </a:solidFill>
        </p:spPr>
        <p:txBody>
          <a:bodyPr wrap="square" rtlCol="0">
            <a:spAutoFit/>
          </a:bodyPr>
          <a:lstStyle/>
          <a:p>
            <a:r>
              <a:rPr lang="zh-CN" altLang="en-US" sz="1400" dirty="0" smtClean="0">
                <a:sym typeface="Wingdings" panose="05000000000000000000" pitchFamily="2" charset="2"/>
              </a:rPr>
              <a:t>传统的虚拟化技术：</a:t>
            </a:r>
            <a:r>
              <a:rPr lang="en-US" altLang="zh-CN" sz="1400" dirty="0">
                <a:sym typeface="Wingdings" panose="05000000000000000000" pitchFamily="2" charset="2"/>
              </a:rPr>
              <a:t>1N,MN</a:t>
            </a:r>
            <a:endParaRPr lang="en-US" altLang="zh-CN" sz="1400" dirty="0">
              <a:sym typeface="Wingdings" panose="05000000000000000000" pitchFamily="2" charset="2"/>
            </a:endParaRPr>
          </a:p>
          <a:p>
            <a:r>
              <a:rPr lang="en-US" altLang="zh-CN" sz="1400" dirty="0" smtClean="0">
                <a:sym typeface="Wingdings" panose="05000000000000000000" pitchFamily="2" charset="2"/>
              </a:rPr>
              <a:t>Hyper-V, </a:t>
            </a:r>
            <a:r>
              <a:rPr lang="en-US" altLang="zh-CN" sz="1400" dirty="0" err="1" smtClean="0">
                <a:sym typeface="Wingdings" panose="05000000000000000000" pitchFamily="2" charset="2"/>
              </a:rPr>
              <a:t>Vmware,VirtualBox</a:t>
            </a:r>
            <a:r>
              <a:rPr lang="en-US" altLang="zh-CN" sz="1400" dirty="0" smtClean="0">
                <a:sym typeface="Wingdings" panose="05000000000000000000" pitchFamily="2" charset="2"/>
              </a:rPr>
              <a:t>;</a:t>
            </a:r>
            <a:endParaRPr lang="en-US" altLang="zh-CN" sz="1400" dirty="0" smtClean="0">
              <a:sym typeface="Wingdings" panose="05000000000000000000" pitchFamily="2" charset="2"/>
            </a:endParaRPr>
          </a:p>
          <a:p>
            <a:r>
              <a:rPr lang="zh-CN" altLang="en-US" sz="1400" dirty="0" smtClean="0">
                <a:sym typeface="Wingdings" panose="05000000000000000000" pitchFamily="2" charset="2"/>
              </a:rPr>
              <a:t>容器技术：</a:t>
            </a:r>
            <a:r>
              <a:rPr lang="en-US" altLang="zh-CN" sz="1400" dirty="0" err="1" smtClean="0">
                <a:sym typeface="Wingdings" panose="05000000000000000000" pitchFamily="2" charset="2"/>
              </a:rPr>
              <a:t>Docker</a:t>
            </a:r>
            <a:endParaRPr lang="zh-CN" altLang="en-US" sz="1400" dirty="0"/>
          </a:p>
        </p:txBody>
      </p:sp>
      <p:sp>
        <p:nvSpPr>
          <p:cNvPr id="16" name="TextBox 15"/>
          <p:cNvSpPr txBox="1"/>
          <p:nvPr/>
        </p:nvSpPr>
        <p:spPr>
          <a:xfrm>
            <a:off x="54537" y="6379821"/>
            <a:ext cx="2971452" cy="307777"/>
          </a:xfrm>
          <a:prstGeom prst="rect">
            <a:avLst/>
          </a:prstGeom>
          <a:solidFill>
            <a:srgbClr val="92D050"/>
          </a:solidFill>
        </p:spPr>
        <p:txBody>
          <a:bodyPr wrap="square" rtlCol="0">
            <a:spAutoFit/>
          </a:bodyPr>
          <a:lstStyle/>
          <a:p>
            <a:r>
              <a:rPr lang="zh-CN" altLang="en-US" sz="1400" dirty="0" smtClean="0"/>
              <a:t>基于服务器集群提供海量计算能力</a:t>
            </a:r>
            <a:endParaRPr lang="zh-CN" altLang="en-US" sz="1400" dirty="0"/>
          </a:p>
        </p:txBody>
      </p:sp>
      <p:sp>
        <p:nvSpPr>
          <p:cNvPr id="17" name="TextBox 16"/>
          <p:cNvSpPr txBox="1"/>
          <p:nvPr/>
        </p:nvSpPr>
        <p:spPr>
          <a:xfrm>
            <a:off x="6172548" y="6393453"/>
            <a:ext cx="2971452" cy="307777"/>
          </a:xfrm>
          <a:prstGeom prst="rect">
            <a:avLst/>
          </a:prstGeom>
          <a:solidFill>
            <a:srgbClr val="92D050"/>
          </a:solidFill>
        </p:spPr>
        <p:txBody>
          <a:bodyPr wrap="square" rtlCol="0">
            <a:spAutoFit/>
          </a:bodyPr>
          <a:lstStyle/>
          <a:p>
            <a:r>
              <a:rPr lang="zh-CN" altLang="en-US" sz="1400" dirty="0" smtClean="0"/>
              <a:t>资源共享，按需使用，数据隔离</a:t>
            </a:r>
            <a:endParaRPr lang="zh-CN" altLang="en-US" sz="1400" dirty="0"/>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0" y="1006794"/>
            <a:ext cx="9144000" cy="45719"/>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5" name="椭圆 44"/>
          <p:cNvSpPr>
            <a:spLocks noChangeArrowheads="1"/>
          </p:cNvSpPr>
          <p:nvPr/>
        </p:nvSpPr>
        <p:spPr bwMode="auto">
          <a:xfrm>
            <a:off x="5838825" y="5872163"/>
            <a:ext cx="242888" cy="242887"/>
          </a:xfrm>
          <a:prstGeom prst="ellipse">
            <a:avLst/>
          </a:prstGeom>
          <a:solidFill>
            <a:srgbClr val="006B3A"/>
          </a:solidFill>
          <a:ln w="38100">
            <a:solidFill>
              <a:schemeClr val="bg1"/>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4733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1.1.1</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第三次信息化浪潮</a:t>
            </a:r>
            <a:endParaRPr lang="zh-CN" altLang="zh-CN" dirty="0"/>
          </a:p>
        </p:txBody>
      </p:sp>
      <p:sp>
        <p:nvSpPr>
          <p:cNvPr id="29" name="Rectangle 3"/>
          <p:cNvSpPr txBox="1">
            <a:spLocks noChangeArrowheads="1"/>
          </p:cNvSpPr>
          <p:nvPr/>
        </p:nvSpPr>
        <p:spPr bwMode="auto">
          <a:xfrm>
            <a:off x="457200" y="1856604"/>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a:lstStyle>
          <a:p>
            <a:pPr marL="0" indent="0">
              <a:buNone/>
            </a:pPr>
            <a:r>
              <a:rPr lang="zh-CN" altLang="en-US" sz="2000" b="1" kern="0" dirty="0" smtClean="0"/>
              <a:t>根据</a:t>
            </a:r>
            <a:r>
              <a:rPr lang="en-US" altLang="zh-CN" sz="2000" b="1" kern="0" dirty="0" smtClean="0"/>
              <a:t>IBM</a:t>
            </a:r>
            <a:r>
              <a:rPr lang="zh-CN" altLang="en-US" sz="2000" b="1" kern="0" dirty="0" smtClean="0"/>
              <a:t>前首席执行官郭士纳的观点，</a:t>
            </a:r>
            <a:r>
              <a:rPr lang="en-US" altLang="zh-CN" sz="2000" b="1" kern="0" dirty="0" smtClean="0"/>
              <a:t>IT</a:t>
            </a:r>
            <a:r>
              <a:rPr lang="zh-CN" altLang="en-US" sz="2000" b="1" kern="0" dirty="0" smtClean="0"/>
              <a:t>领域每隔十五年就会迎来一次重大变革</a:t>
            </a:r>
            <a:endParaRPr lang="zh-CN" altLang="en-US" sz="2000" b="1" kern="0" dirty="0" smtClean="0"/>
          </a:p>
        </p:txBody>
      </p:sp>
      <p:sp>
        <p:nvSpPr>
          <p:cNvPr id="30" name="Text Box 75"/>
          <p:cNvSpPr txBox="1">
            <a:spLocks noChangeArrowheads="1"/>
          </p:cNvSpPr>
          <p:nvPr/>
        </p:nvSpPr>
        <p:spPr bwMode="auto">
          <a:xfrm>
            <a:off x="2897188" y="2433567"/>
            <a:ext cx="29702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表1-1 三次信息化浪潮</a:t>
            </a:r>
            <a:endParaRPr lang="zh-CN" altLang="en-US" b="1" dirty="0"/>
          </a:p>
        </p:txBody>
      </p:sp>
      <p:graphicFrame>
        <p:nvGraphicFramePr>
          <p:cNvPr id="31" name="Group 5"/>
          <p:cNvGraphicFramePr>
            <a:graphicFrameLocks noGrp="1"/>
          </p:cNvGraphicFramePr>
          <p:nvPr>
            <p:custDataLst>
              <p:tags r:id="rId2"/>
            </p:custDataLst>
          </p:nvPr>
        </p:nvGraphicFramePr>
        <p:xfrm>
          <a:off x="645160" y="2955925"/>
          <a:ext cx="7848600" cy="3328670"/>
        </p:xfrm>
        <a:graphic>
          <a:graphicData uri="http://schemas.openxmlformats.org/drawingml/2006/table">
            <a:tbl>
              <a:tblPr/>
              <a:tblGrid>
                <a:gridCol w="1422400"/>
                <a:gridCol w="1438275"/>
                <a:gridCol w="1503680"/>
                <a:gridCol w="1238250"/>
                <a:gridCol w="2245995"/>
              </a:tblGrid>
              <a:tr h="425450">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rPr>
                        <a:t>信息化浪潮</a:t>
                      </a:r>
                      <a:endParaRPr kumimoji="0" lang="zh-CN" altLang="en-US" sz="18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发生时间</a:t>
                      </a:r>
                      <a:endParaRPr kumimoji="0" lang="zh-CN" altLang="en-US"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标志</a:t>
                      </a:r>
                      <a:endParaRPr kumimoji="0" lang="zh-CN" altLang="en-US"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解决问题</a:t>
                      </a:r>
                      <a:endParaRPr kumimoji="0" lang="zh-CN" altLang="en-US"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代表企业</a:t>
                      </a:r>
                      <a:endParaRPr kumimoji="0" lang="zh-CN" altLang="en-US"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991235">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第一次浪潮</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1980年前后</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个人计算机</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信息处理</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Intel、AMD、IBM、苹果、微软、联想、戴尔、惠普等</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777240">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第二次浪潮</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1995年前后</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互联网</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信息传输</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雅虎、谷歌、阿里巴巴、百度、腾讯等</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1134745">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第三次浪潮</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2010年前后</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物联网、云计算和大数据</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信息爆炸</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将涌现出一批新的市场标杆企业</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bl>
          </a:graphicData>
        </a:graphic>
      </p:graphicFrame>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7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85" grpId="0" bldLvl="0" animBg="1" autoUpdateAnimBg="0"/>
      <p:bldP spid="7192" grpId="0" bldLvl="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674688" y="997812"/>
            <a:ext cx="10404476" cy="46037"/>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4" y="817724"/>
            <a:ext cx="8076736"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72935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1.8.1 </a:t>
            </a:r>
            <a:r>
              <a:rPr lang="zh-CN" altLang="en-US"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云</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计算</a:t>
            </a:r>
            <a:endParaRPr lang="zh-CN" altLang="zh-CN" dirty="0"/>
          </a:p>
        </p:txBody>
      </p:sp>
      <p:sp>
        <p:nvSpPr>
          <p:cNvPr id="23" name="Rectangle 3"/>
          <p:cNvSpPr txBox="1">
            <a:spLocks noChangeArrowheads="1"/>
          </p:cNvSpPr>
          <p:nvPr/>
        </p:nvSpPr>
        <p:spPr bwMode="auto">
          <a:xfrm>
            <a:off x="533400" y="2050072"/>
            <a:ext cx="82296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a:lstStyle>
          <a:p>
            <a:r>
              <a:rPr lang="zh-CN" altLang="en-US" sz="2000" b="1" kern="0" dirty="0" smtClean="0"/>
              <a:t>云计算数据中心是一整套复杂的设施，包括刀片服务器、宽带网络连接、环境控制设备、监控设备以及各种安全装置等</a:t>
            </a:r>
            <a:endParaRPr lang="zh-CN" altLang="en-US" sz="2000" b="1" kern="0" dirty="0" smtClean="0"/>
          </a:p>
          <a:p>
            <a:r>
              <a:rPr lang="zh-CN" altLang="en-US" sz="2000" b="1" kern="0" dirty="0" smtClean="0"/>
              <a:t>数据中心是云计算的重要载体，为云计算提供计算、存储、带宽等各种硬件资源，为各种平台和应用提供运行支撑环境</a:t>
            </a:r>
            <a:endParaRPr lang="en-US" altLang="zh-CN" sz="2000" b="1" kern="0" dirty="0" smtClean="0"/>
          </a:p>
          <a:p>
            <a:r>
              <a:rPr lang="zh-CN" altLang="en-US" sz="2000" b="1" kern="0" dirty="0" smtClean="0"/>
              <a:t>全国各地推进数据中心建设</a:t>
            </a:r>
            <a:endParaRPr lang="zh-CN" altLang="en-US" sz="2000" b="1" kern="0" dirty="0" smtClean="0"/>
          </a:p>
        </p:txBody>
      </p:sp>
      <p:sp>
        <p:nvSpPr>
          <p:cNvPr id="24" name="Rectangle 6"/>
          <p:cNvSpPr>
            <a:spLocks noChangeArrowheads="1"/>
          </p:cNvSpPr>
          <p:nvPr/>
        </p:nvSpPr>
        <p:spPr bwMode="auto">
          <a:xfrm>
            <a:off x="228600" y="1592872"/>
            <a:ext cx="20494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b="1" dirty="0"/>
              <a:t>3. </a:t>
            </a:r>
            <a:r>
              <a:rPr lang="zh-CN" altLang="en-US" b="1" dirty="0"/>
              <a:t>云计算数据中心</a:t>
            </a:r>
            <a:endParaRPr lang="zh-CN" altLang="en-US" b="1" dirty="0"/>
          </a:p>
        </p:txBody>
      </p:sp>
      <p:pic>
        <p:nvPicPr>
          <p:cNvPr id="25" name="Picture 6" descr="c:\users\lenovo\appdata\roaming\360se6\User Data\temp\1712963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878872"/>
            <a:ext cx="56705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0" y="997812"/>
            <a:ext cx="9144000" cy="45719"/>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4" y="817724"/>
            <a:ext cx="8076736"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72935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1.8.1 </a:t>
            </a:r>
            <a:r>
              <a:rPr lang="zh-CN" altLang="en-US"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云</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计算</a:t>
            </a:r>
            <a:endParaRPr lang="zh-CN" altLang="zh-CN" dirty="0"/>
          </a:p>
        </p:txBody>
      </p:sp>
      <p:sp>
        <p:nvSpPr>
          <p:cNvPr id="26" name="Rectangle 3"/>
          <p:cNvSpPr txBox="1">
            <a:spLocks noChangeArrowheads="1"/>
          </p:cNvSpPr>
          <p:nvPr/>
        </p:nvSpPr>
        <p:spPr bwMode="auto">
          <a:xfrm>
            <a:off x="457200" y="2054577"/>
            <a:ext cx="8458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a:lstStyle>
          <a:p>
            <a:r>
              <a:rPr lang="zh-CN" altLang="en-US" sz="2000" b="1" kern="0" dirty="0" smtClean="0"/>
              <a:t>政务云上可以部署公共安全管理、容灾备份、城市管理、应急管理、智能交通、社会保障等应用，通过集约化建设、管理和运行，可以实现信息资源整合和政务资源共享，推动政务管理创新，加快向服务型政府转型</a:t>
            </a:r>
            <a:endParaRPr lang="zh-CN" altLang="en-US" sz="2000" b="1" kern="0" dirty="0" smtClean="0"/>
          </a:p>
          <a:p>
            <a:r>
              <a:rPr lang="zh-CN" altLang="en-US" sz="2000" b="1" kern="0" dirty="0" smtClean="0"/>
              <a:t>教育云可以有效整合幼儿教育、中小学教育、高等教育以及继续教育等优质教育资源，逐步实现教育信息共享、教育资源共享及教育资源深度挖掘等目标</a:t>
            </a:r>
            <a:endParaRPr lang="zh-CN" altLang="en-US" sz="2000" b="1" kern="0" dirty="0" smtClean="0"/>
          </a:p>
          <a:p>
            <a:r>
              <a:rPr lang="zh-CN" altLang="en-US" sz="2000" b="1" kern="0" dirty="0" smtClean="0"/>
              <a:t>中小企业云能够让企业以低廉的成本建立财务、供应链、客户关系等管理应用系统，大大降低企业信息化门槛，迅速提升企业信息化水平，增强企业市场竞争力</a:t>
            </a:r>
            <a:endParaRPr lang="zh-CN" altLang="en-US" sz="2000" b="1" kern="0" dirty="0" smtClean="0"/>
          </a:p>
          <a:p>
            <a:r>
              <a:rPr lang="zh-CN" altLang="en-US" sz="2000" b="1" kern="0" dirty="0" smtClean="0"/>
              <a:t>医疗云可以推动医院与医院、医院与社区、医院与急救中心、医院与家庭之间的服务共享，并形成一套全新的医疗健康服务系统，从而有效地提高医疗保健的质量</a:t>
            </a:r>
            <a:endParaRPr lang="zh-CN" altLang="en-US" sz="2000" b="1" kern="0" dirty="0" smtClean="0"/>
          </a:p>
        </p:txBody>
      </p:sp>
      <p:sp>
        <p:nvSpPr>
          <p:cNvPr id="27" name="Rectangle 5"/>
          <p:cNvSpPr>
            <a:spLocks noChangeArrowheads="1"/>
          </p:cNvSpPr>
          <p:nvPr/>
        </p:nvSpPr>
        <p:spPr bwMode="auto">
          <a:xfrm>
            <a:off x="228600" y="1597377"/>
            <a:ext cx="158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b="1" dirty="0"/>
              <a:t>4. </a:t>
            </a:r>
            <a:r>
              <a:rPr lang="zh-CN" altLang="en-US" b="1" dirty="0"/>
              <a:t>云计算应用</a:t>
            </a:r>
            <a:endParaRPr lang="zh-CN" altLang="en-US" b="1" dirty="0"/>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674688" y="997812"/>
            <a:ext cx="10404476" cy="46037"/>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4" y="817724"/>
            <a:ext cx="8076736"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72935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1.8.1 </a:t>
            </a:r>
            <a:r>
              <a:rPr lang="zh-CN" altLang="en-US"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云</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计算</a:t>
            </a:r>
            <a:endParaRPr lang="zh-CN" altLang="zh-CN" dirty="0"/>
          </a:p>
        </p:txBody>
      </p:sp>
      <p:pic>
        <p:nvPicPr>
          <p:cNvPr id="2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326609"/>
            <a:ext cx="6877050" cy="316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3"/>
          <p:cNvSpPr txBox="1">
            <a:spLocks noChangeArrowheads="1"/>
          </p:cNvSpPr>
          <p:nvPr/>
        </p:nvSpPr>
        <p:spPr bwMode="auto">
          <a:xfrm>
            <a:off x="457200" y="1740344"/>
            <a:ext cx="8229600" cy="159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a:lstStyle>
          <a:p>
            <a:r>
              <a:rPr lang="zh-CN" altLang="en-US" sz="2000" kern="0" dirty="0" smtClean="0"/>
              <a:t> 云计算产业作为战略性新兴产业，近些年得到了迅速发展，形成了成熟的产业链结构，产业涵盖硬件与设备制造、基础设施运营、软件与解决方案供应商、基础设施即服务（</a:t>
            </a:r>
            <a:r>
              <a:rPr lang="en-US" altLang="zh-CN" sz="2000" kern="0" dirty="0" smtClean="0"/>
              <a:t>IaaS</a:t>
            </a:r>
            <a:r>
              <a:rPr lang="zh-CN" altLang="en-US" sz="2000" kern="0" dirty="0" smtClean="0"/>
              <a:t>）、平台即服务（</a:t>
            </a:r>
            <a:r>
              <a:rPr lang="en-US" altLang="zh-CN" sz="2000" kern="0" dirty="0" smtClean="0"/>
              <a:t>PaaS</a:t>
            </a:r>
            <a:r>
              <a:rPr lang="zh-CN" altLang="en-US" sz="2000" kern="0" dirty="0" smtClean="0"/>
              <a:t>）、软件即服务（</a:t>
            </a:r>
            <a:r>
              <a:rPr lang="en-US" altLang="zh-CN" sz="2000" kern="0" dirty="0" smtClean="0"/>
              <a:t>SaaS</a:t>
            </a:r>
            <a:r>
              <a:rPr lang="zh-CN" altLang="en-US" sz="2000" kern="0" dirty="0" smtClean="0"/>
              <a:t>）、终端设备、云安全、云计算交付</a:t>
            </a:r>
            <a:r>
              <a:rPr lang="en-US" altLang="zh-CN" sz="2000" kern="0" dirty="0" smtClean="0"/>
              <a:t>/</a:t>
            </a:r>
            <a:r>
              <a:rPr lang="zh-CN" altLang="en-US" sz="2000" kern="0" dirty="0" smtClean="0"/>
              <a:t>咨询</a:t>
            </a:r>
            <a:r>
              <a:rPr lang="en-US" altLang="zh-CN" sz="2000" kern="0" dirty="0" smtClean="0"/>
              <a:t>/</a:t>
            </a:r>
            <a:r>
              <a:rPr lang="zh-CN" altLang="en-US" sz="2000" kern="0" dirty="0" smtClean="0"/>
              <a:t>认证等环节</a:t>
            </a:r>
            <a:endParaRPr lang="zh-CN" altLang="en-US" sz="2000" kern="0" dirty="0" smtClean="0"/>
          </a:p>
        </p:txBody>
      </p:sp>
      <p:sp>
        <p:nvSpPr>
          <p:cNvPr id="24" name="Text Box 5"/>
          <p:cNvSpPr txBox="1">
            <a:spLocks noChangeArrowheads="1"/>
          </p:cNvSpPr>
          <p:nvPr/>
        </p:nvSpPr>
        <p:spPr bwMode="auto">
          <a:xfrm>
            <a:off x="3429000" y="6483960"/>
            <a:ext cx="2743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图</a:t>
            </a:r>
            <a:r>
              <a:rPr lang="en-US" altLang="zh-CN"/>
              <a:t>1-8 </a:t>
            </a:r>
            <a:r>
              <a:rPr lang="zh-CN" altLang="en-US"/>
              <a:t> 云计算产业链</a:t>
            </a:r>
            <a:endParaRPr lang="zh-CN" altLang="en-US"/>
          </a:p>
        </p:txBody>
      </p:sp>
      <p:sp>
        <p:nvSpPr>
          <p:cNvPr id="25" name="Rectangle 6"/>
          <p:cNvSpPr>
            <a:spLocks noChangeArrowheads="1"/>
          </p:cNvSpPr>
          <p:nvPr/>
        </p:nvSpPr>
        <p:spPr bwMode="auto">
          <a:xfrm>
            <a:off x="239713" y="1440472"/>
            <a:ext cx="15890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b="1"/>
              <a:t>5. </a:t>
            </a:r>
            <a:r>
              <a:rPr lang="zh-CN" altLang="en-US" b="1"/>
              <a:t>云计算产业</a:t>
            </a:r>
            <a:endParaRPr lang="zh-CN" altLang="en-US" b="1"/>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674688" y="997812"/>
            <a:ext cx="10404476" cy="46037"/>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4" y="817724"/>
            <a:ext cx="8076736"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72935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1.8.2</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物联网</a:t>
            </a:r>
            <a:endParaRPr lang="zh-CN" altLang="zh-CN" dirty="0"/>
          </a:p>
        </p:txBody>
      </p:sp>
      <p:sp>
        <p:nvSpPr>
          <p:cNvPr id="26" name="Rectangle 3"/>
          <p:cNvSpPr txBox="1">
            <a:spLocks noChangeArrowheads="1"/>
          </p:cNvSpPr>
          <p:nvPr/>
        </p:nvSpPr>
        <p:spPr bwMode="auto">
          <a:xfrm>
            <a:off x="457200" y="1759116"/>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a:lstStyle>
          <a:p>
            <a:r>
              <a:rPr lang="zh-CN" altLang="en-US" sz="2000" kern="0" smtClean="0"/>
              <a:t>物联网是物物相连的互联网，是互联网的延伸，它利用局部网络或互联网等通信技术把传感器、控制器、机器、人员和物等通过新的方式联在一起，形成人与物、物与物相联，实现信息化和远程管理控制</a:t>
            </a:r>
            <a:endParaRPr lang="zh-CN" altLang="en-US" sz="2000" kern="0" smtClean="0"/>
          </a:p>
        </p:txBody>
      </p:sp>
      <p:sp>
        <p:nvSpPr>
          <p:cNvPr id="27" name="Rectangle 5"/>
          <p:cNvSpPr>
            <a:spLocks noChangeArrowheads="1"/>
          </p:cNvSpPr>
          <p:nvPr/>
        </p:nvSpPr>
        <p:spPr bwMode="auto">
          <a:xfrm>
            <a:off x="228600" y="1454316"/>
            <a:ext cx="158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b="1"/>
              <a:t>1. </a:t>
            </a:r>
            <a:r>
              <a:rPr lang="zh-CN" altLang="en-US" b="1"/>
              <a:t>物联网概念</a:t>
            </a:r>
            <a:endParaRPr lang="zh-CN" altLang="en-US" b="1"/>
          </a:p>
        </p:txBody>
      </p:sp>
      <p:sp>
        <p:nvSpPr>
          <p:cNvPr id="28" name="Rectangle 7"/>
          <p:cNvSpPr>
            <a:spLocks noChangeArrowheads="1"/>
          </p:cNvSpPr>
          <p:nvPr/>
        </p:nvSpPr>
        <p:spPr bwMode="auto">
          <a:xfrm>
            <a:off x="3352800" y="6490496"/>
            <a:ext cx="2470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dirty="0"/>
              <a:t>图</a:t>
            </a:r>
            <a:r>
              <a:rPr lang="en-US" altLang="zh-CN" dirty="0"/>
              <a:t>1-9 </a:t>
            </a:r>
            <a:r>
              <a:rPr lang="zh-CN" altLang="en-US" dirty="0"/>
              <a:t>物联网体系架构 </a:t>
            </a:r>
            <a:endParaRPr lang="zh-CN" altLang="en-US" dirty="0"/>
          </a:p>
        </p:txBody>
      </p:sp>
      <p:pic>
        <p:nvPicPr>
          <p:cNvPr id="29"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1490" y="2803525"/>
            <a:ext cx="5325110" cy="375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0" y="998130"/>
            <a:ext cx="9144000" cy="45719"/>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4" y="817724"/>
            <a:ext cx="8076736"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72935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1.8.2</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物联网</a:t>
            </a:r>
            <a:endParaRPr lang="zh-CN" altLang="zh-CN" dirty="0"/>
          </a:p>
        </p:txBody>
      </p:sp>
      <p:sp>
        <p:nvSpPr>
          <p:cNvPr id="21" name="Rectangle 3"/>
          <p:cNvSpPr txBox="1">
            <a:spLocks noChangeArrowheads="1"/>
          </p:cNvSpPr>
          <p:nvPr/>
        </p:nvSpPr>
        <p:spPr bwMode="auto">
          <a:xfrm>
            <a:off x="457200" y="197431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a:lstStyle>
          <a:p>
            <a:r>
              <a:rPr lang="zh-CN" altLang="en-US" sz="2000" kern="0" dirty="0" smtClean="0"/>
              <a:t>物联网中的关键技术包括识别和感知技术（二维码、</a:t>
            </a:r>
            <a:r>
              <a:rPr lang="en-US" altLang="zh-CN" sz="2000" kern="0" dirty="0" smtClean="0"/>
              <a:t>RFID</a:t>
            </a:r>
            <a:r>
              <a:rPr lang="zh-CN" altLang="en-US" sz="2000" kern="0" dirty="0" smtClean="0"/>
              <a:t>、传感器等）、网络与通信技术、数据挖掘与融合技术等</a:t>
            </a:r>
            <a:endParaRPr lang="zh-CN" altLang="en-US" sz="2000" kern="0" dirty="0" smtClean="0"/>
          </a:p>
        </p:txBody>
      </p:sp>
      <p:sp>
        <p:nvSpPr>
          <p:cNvPr id="22" name="Rectangle 5"/>
          <p:cNvSpPr>
            <a:spLocks noChangeArrowheads="1"/>
          </p:cNvSpPr>
          <p:nvPr/>
        </p:nvSpPr>
        <p:spPr bwMode="auto">
          <a:xfrm>
            <a:off x="228600" y="1593315"/>
            <a:ext cx="20494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b="1" dirty="0"/>
              <a:t>2. </a:t>
            </a:r>
            <a:r>
              <a:rPr lang="zh-CN" altLang="en-US" b="1" dirty="0"/>
              <a:t>物联网关键技术</a:t>
            </a:r>
            <a:endParaRPr lang="zh-CN" altLang="en-US" b="1" dirty="0"/>
          </a:p>
        </p:txBody>
      </p:sp>
      <p:grpSp>
        <p:nvGrpSpPr>
          <p:cNvPr id="23" name="Group 6"/>
          <p:cNvGrpSpPr>
            <a:grpSpLocks noChangeAspect="1"/>
          </p:cNvGrpSpPr>
          <p:nvPr/>
        </p:nvGrpSpPr>
        <p:grpSpPr bwMode="auto">
          <a:xfrm>
            <a:off x="533400" y="2964915"/>
            <a:ext cx="2870200" cy="1371600"/>
            <a:chOff x="3097" y="11510"/>
            <a:chExt cx="3930" cy="1881"/>
          </a:xfrm>
        </p:grpSpPr>
        <p:sp>
          <p:nvSpPr>
            <p:cNvPr id="24" name="AutoShape 7"/>
            <p:cNvSpPr>
              <a:spLocks noChangeAspect="1" noChangeArrowheads="1"/>
            </p:cNvSpPr>
            <p:nvPr/>
          </p:nvSpPr>
          <p:spPr bwMode="auto">
            <a:xfrm>
              <a:off x="3097" y="11510"/>
              <a:ext cx="3930" cy="1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25" name="Picture 8" descr="t01e14838c83024a6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7" y="11510"/>
              <a:ext cx="1878" cy="1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9" descr="7acb0a46f21fbe0981aca3076a600c338644ebf81a4c8d0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3" y="11615"/>
              <a:ext cx="1774" cy="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 name="Group 11"/>
          <p:cNvGrpSpPr>
            <a:grpSpLocks noChangeAspect="1"/>
          </p:cNvGrpSpPr>
          <p:nvPr/>
        </p:nvGrpSpPr>
        <p:grpSpPr bwMode="auto">
          <a:xfrm>
            <a:off x="4419600" y="3041115"/>
            <a:ext cx="4114800" cy="1271588"/>
            <a:chOff x="3097" y="588"/>
            <a:chExt cx="5635" cy="1744"/>
          </a:xfrm>
        </p:grpSpPr>
        <p:sp>
          <p:nvSpPr>
            <p:cNvPr id="32" name="AutoShape 12"/>
            <p:cNvSpPr>
              <a:spLocks noChangeAspect="1" noChangeArrowheads="1"/>
            </p:cNvSpPr>
            <p:nvPr/>
          </p:nvSpPr>
          <p:spPr bwMode="auto">
            <a:xfrm>
              <a:off x="3097" y="588"/>
              <a:ext cx="5635" cy="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33" name="Picture 13" descr="rfi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 y="588"/>
              <a:ext cx="2713" cy="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4" descr="13405428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97" y="588"/>
              <a:ext cx="2713" cy="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 name="Picture 15" descr="wpsB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0925" y="4843245"/>
            <a:ext cx="509587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16"/>
          <p:cNvSpPr>
            <a:spLocks noChangeArrowheads="1"/>
          </p:cNvSpPr>
          <p:nvPr/>
        </p:nvSpPr>
        <p:spPr bwMode="auto">
          <a:xfrm>
            <a:off x="457200" y="6122612"/>
            <a:ext cx="16814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a:t>图</a:t>
            </a:r>
            <a:r>
              <a:rPr lang="en-US" altLang="zh-CN"/>
              <a:t>1-10 </a:t>
            </a:r>
            <a:r>
              <a:rPr lang="zh-CN" altLang="en-US"/>
              <a:t>二维码 </a:t>
            </a:r>
            <a:endParaRPr lang="zh-CN" altLang="en-US"/>
          </a:p>
        </p:txBody>
      </p:sp>
      <p:sp>
        <p:nvSpPr>
          <p:cNvPr id="37" name="Rectangle 17"/>
          <p:cNvSpPr>
            <a:spLocks noChangeArrowheads="1"/>
          </p:cNvSpPr>
          <p:nvPr/>
        </p:nvSpPr>
        <p:spPr bwMode="auto">
          <a:xfrm>
            <a:off x="4953000" y="4336515"/>
            <a:ext cx="3359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a:t>图</a:t>
            </a:r>
            <a:r>
              <a:rPr lang="en-US" altLang="zh-CN"/>
              <a:t>1-11 </a:t>
            </a:r>
            <a:r>
              <a:rPr lang="zh-CN" altLang="en-US"/>
              <a:t>采用</a:t>
            </a:r>
            <a:r>
              <a:rPr lang="en-US" altLang="zh-CN"/>
              <a:t>RFID</a:t>
            </a:r>
            <a:r>
              <a:rPr lang="zh-CN" altLang="en-US"/>
              <a:t>芯片的公交卡 </a:t>
            </a:r>
            <a:endParaRPr lang="zh-CN" altLang="en-US"/>
          </a:p>
        </p:txBody>
      </p:sp>
      <p:sp>
        <p:nvSpPr>
          <p:cNvPr id="38" name="Rectangle 18"/>
          <p:cNvSpPr>
            <a:spLocks noChangeArrowheads="1"/>
          </p:cNvSpPr>
          <p:nvPr/>
        </p:nvSpPr>
        <p:spPr bwMode="auto">
          <a:xfrm>
            <a:off x="4884420" y="6491070"/>
            <a:ext cx="282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a:t>图</a:t>
            </a:r>
            <a:r>
              <a:rPr lang="en-US" altLang="zh-CN"/>
              <a:t>1-12 </a:t>
            </a:r>
            <a:r>
              <a:rPr lang="zh-CN" altLang="en-US"/>
              <a:t>不同类型的传感器 </a:t>
            </a:r>
            <a:endParaRPr lang="zh-CN" altLang="en-US"/>
          </a:p>
        </p:txBody>
      </p:sp>
      <p:pic>
        <p:nvPicPr>
          <p:cNvPr id="2" name="图片 1"/>
          <p:cNvPicPr>
            <a:picLocks noChangeAspect="1"/>
          </p:cNvPicPr>
          <p:nvPr/>
        </p:nvPicPr>
        <p:blipFill>
          <a:blip r:embed="rId7"/>
          <a:stretch>
            <a:fillRect/>
          </a:stretch>
        </p:blipFill>
        <p:spPr>
          <a:xfrm>
            <a:off x="228600" y="4463415"/>
            <a:ext cx="3348990" cy="1659255"/>
          </a:xfrm>
          <a:prstGeom prst="rect">
            <a:avLst/>
          </a:prstGeom>
        </p:spPr>
      </p:pic>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674688" y="997812"/>
            <a:ext cx="10404476" cy="46037"/>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4" y="817724"/>
            <a:ext cx="8076736"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5" name="椭圆 44"/>
          <p:cNvSpPr>
            <a:spLocks noChangeArrowheads="1"/>
          </p:cNvSpPr>
          <p:nvPr/>
        </p:nvSpPr>
        <p:spPr bwMode="auto">
          <a:xfrm>
            <a:off x="5838825" y="5872163"/>
            <a:ext cx="242888" cy="242887"/>
          </a:xfrm>
          <a:prstGeom prst="ellipse">
            <a:avLst/>
          </a:prstGeom>
          <a:solidFill>
            <a:srgbClr val="006B3A"/>
          </a:solidFill>
          <a:ln w="38100">
            <a:solidFill>
              <a:schemeClr val="bg1"/>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72935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1.8.2</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物联网</a:t>
            </a:r>
            <a:endParaRPr lang="zh-CN" altLang="zh-CN" dirty="0"/>
          </a:p>
        </p:txBody>
      </p:sp>
      <p:sp>
        <p:nvSpPr>
          <p:cNvPr id="39" name="Rectangle 3"/>
          <p:cNvSpPr txBox="1">
            <a:spLocks noChangeArrowheads="1"/>
          </p:cNvSpPr>
          <p:nvPr/>
        </p:nvSpPr>
        <p:spPr bwMode="auto">
          <a:xfrm>
            <a:off x="457200" y="196885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a:lstStyle>
          <a:p>
            <a:r>
              <a:rPr lang="zh-CN" altLang="en-US" sz="2000" kern="0" dirty="0" smtClean="0"/>
              <a:t>物联网已经广泛应用于智能交通、智慧医疗、智能家居、环保监测、智能安防、智能物流、智能电网、智慧农业、智能工业等领域，对国民经济与社会发展起到了重要的推动作用</a:t>
            </a:r>
            <a:endParaRPr lang="zh-CN" altLang="en-US" sz="2000" kern="0" dirty="0" smtClean="0"/>
          </a:p>
        </p:txBody>
      </p:sp>
      <p:pic>
        <p:nvPicPr>
          <p:cNvPr id="40" name="Picture 5" descr="图片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264252"/>
            <a:ext cx="7010400" cy="331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6"/>
          <p:cNvSpPr>
            <a:spLocks noChangeArrowheads="1"/>
          </p:cNvSpPr>
          <p:nvPr/>
        </p:nvSpPr>
        <p:spPr bwMode="auto">
          <a:xfrm>
            <a:off x="228600" y="1511652"/>
            <a:ext cx="15255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b="1" dirty="0"/>
              <a:t>3.</a:t>
            </a:r>
            <a:r>
              <a:rPr lang="zh-CN" altLang="en-US" b="1" dirty="0"/>
              <a:t>物联网应用</a:t>
            </a:r>
            <a:endParaRPr lang="zh-CN" altLang="en-US" b="1" dirty="0"/>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7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85" grpId="0" bldLvl="0" animBg="1" autoUpdateAnimBg="0"/>
      <p:bldP spid="7192" grpId="0" bldLvl="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674688" y="997812"/>
            <a:ext cx="10404476" cy="46037"/>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4" y="817724"/>
            <a:ext cx="8076736"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72935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1.8.2</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物联网</a:t>
            </a:r>
            <a:endParaRPr lang="zh-CN" altLang="zh-CN" dirty="0"/>
          </a:p>
        </p:txBody>
      </p:sp>
      <p:sp>
        <p:nvSpPr>
          <p:cNvPr id="20" name="Rectangle 3"/>
          <p:cNvSpPr txBox="1">
            <a:spLocks noChangeArrowheads="1"/>
          </p:cNvSpPr>
          <p:nvPr/>
        </p:nvSpPr>
        <p:spPr bwMode="auto">
          <a:xfrm>
            <a:off x="457200" y="1759559"/>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a:lstStyle>
          <a:p>
            <a:r>
              <a:rPr lang="zh-CN" altLang="en-US" sz="2000" kern="0" smtClean="0"/>
              <a:t>完整的物联网产业链主要包括核心感应器件提供商、感知层末端设备提供商、网络提供商、软件与行业解决方案提供商、系统集成商、运营及服务提供商等六大环节</a:t>
            </a:r>
            <a:endParaRPr lang="zh-CN" altLang="en-US" sz="2000" kern="0" smtClean="0"/>
          </a:p>
        </p:txBody>
      </p:sp>
      <p:sp>
        <p:nvSpPr>
          <p:cNvPr id="21" name="Text Box 6"/>
          <p:cNvSpPr txBox="1">
            <a:spLocks noChangeArrowheads="1"/>
          </p:cNvSpPr>
          <p:nvPr/>
        </p:nvSpPr>
        <p:spPr bwMode="auto">
          <a:xfrm>
            <a:off x="3657600" y="6483959"/>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图1-8 物联网产业链</a:t>
            </a:r>
            <a:endParaRPr lang="zh-CN" altLang="en-US"/>
          </a:p>
        </p:txBody>
      </p:sp>
      <p:sp>
        <p:nvSpPr>
          <p:cNvPr id="22" name="Rectangle 7"/>
          <p:cNvSpPr>
            <a:spLocks noChangeArrowheads="1"/>
          </p:cNvSpPr>
          <p:nvPr/>
        </p:nvSpPr>
        <p:spPr bwMode="auto">
          <a:xfrm>
            <a:off x="228600" y="1454759"/>
            <a:ext cx="15255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b="1" dirty="0"/>
              <a:t>4.</a:t>
            </a:r>
            <a:r>
              <a:rPr lang="zh-CN" altLang="en-US" b="1" dirty="0"/>
              <a:t>物联网产业</a:t>
            </a:r>
            <a:endParaRPr lang="zh-CN" altLang="en-US" b="1" dirty="0"/>
          </a:p>
        </p:txBody>
      </p:sp>
      <p:pic>
        <p:nvPicPr>
          <p:cNvPr id="23"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2902559"/>
            <a:ext cx="7086600"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4" y="817724"/>
            <a:ext cx="8076736"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72935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1.8.3</a:t>
            </a: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大数据与云计算、物联网的关系</a:t>
            </a:r>
            <a:endParaRPr lang="zh-CN" altLang="zh-CN" dirty="0"/>
          </a:p>
        </p:txBody>
      </p:sp>
      <p:sp>
        <p:nvSpPr>
          <p:cNvPr id="24" name="Rectangle 3"/>
          <p:cNvSpPr txBox="1">
            <a:spLocks noChangeArrowheads="1"/>
          </p:cNvSpPr>
          <p:nvPr/>
        </p:nvSpPr>
        <p:spPr bwMode="auto">
          <a:xfrm>
            <a:off x="457200" y="1514313"/>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a:lstStyle>
          <a:p>
            <a:r>
              <a:rPr lang="zh-CN" altLang="en-US" sz="2000" kern="0" smtClean="0"/>
              <a:t>云计算、大数据和物联网代表了</a:t>
            </a:r>
            <a:r>
              <a:rPr lang="en-US" altLang="zh-CN" sz="2000" kern="0" smtClean="0"/>
              <a:t>IT</a:t>
            </a:r>
            <a:r>
              <a:rPr lang="zh-CN" altLang="en-US" sz="2000" kern="0" smtClean="0"/>
              <a:t>领域最新的技术发展趋势，三者既有区别又有联系</a:t>
            </a:r>
            <a:endParaRPr lang="zh-CN" altLang="en-US" sz="2000" kern="0" dirty="0" smtClean="0"/>
          </a:p>
        </p:txBody>
      </p:sp>
      <p:sp>
        <p:nvSpPr>
          <p:cNvPr id="25" name="Text Box 6"/>
          <p:cNvSpPr txBox="1">
            <a:spLocks noChangeArrowheads="1"/>
          </p:cNvSpPr>
          <p:nvPr/>
        </p:nvSpPr>
        <p:spPr bwMode="auto">
          <a:xfrm>
            <a:off x="2438400" y="6215415"/>
            <a:ext cx="4724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图1-9 大数据、云计算和物联网之间的关系</a:t>
            </a:r>
            <a:endParaRPr lang="zh-CN" altLang="en-US"/>
          </a:p>
        </p:txBody>
      </p:sp>
      <p:pic>
        <p:nvPicPr>
          <p:cNvPr id="2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2557815"/>
            <a:ext cx="7086600" cy="33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4" y="817724"/>
            <a:ext cx="8076736"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1060284" y="773213"/>
            <a:ext cx="72935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本章小结</a:t>
            </a:r>
            <a:endParaRPr lang="zh-CN" altLang="zh-CN" dirty="0"/>
          </a:p>
        </p:txBody>
      </p:sp>
      <p:sp>
        <p:nvSpPr>
          <p:cNvPr id="21" name="Rectangle 3"/>
          <p:cNvSpPr txBox="1">
            <a:spLocks noChangeArrowheads="1"/>
          </p:cNvSpPr>
          <p:nvPr/>
        </p:nvSpPr>
        <p:spPr bwMode="auto">
          <a:xfrm>
            <a:off x="457200" y="1604357"/>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a:lstStyle>
          <a:p>
            <a:r>
              <a:rPr lang="zh-CN" altLang="en-US" sz="1800" b="1" kern="0" dirty="0" smtClean="0">
                <a:solidFill>
                  <a:srgbClr val="FF0000"/>
                </a:solidFill>
              </a:rPr>
              <a:t>本章介绍了大数据技术的发展历程，并指出信息科技的不断进步为大数据时代提供了技术支撑，数据产生方式的变革促成了大数据时代的来临</a:t>
            </a:r>
            <a:endParaRPr lang="zh-CN" altLang="en-US" sz="1800" b="1" kern="0" dirty="0" smtClean="0">
              <a:solidFill>
                <a:srgbClr val="FF0000"/>
              </a:solidFill>
            </a:endParaRPr>
          </a:p>
          <a:p>
            <a:r>
              <a:rPr lang="zh-CN" altLang="en-US" sz="1800" b="1" kern="0" dirty="0" smtClean="0">
                <a:solidFill>
                  <a:srgbClr val="002060"/>
                </a:solidFill>
              </a:rPr>
              <a:t>大数据具有数据量大、数据类型繁多、处理速度快、价值密度低等特点，统称“</a:t>
            </a:r>
            <a:r>
              <a:rPr lang="en-US" altLang="zh-CN" sz="1800" b="1" kern="0" dirty="0" smtClean="0">
                <a:solidFill>
                  <a:srgbClr val="002060"/>
                </a:solidFill>
              </a:rPr>
              <a:t>4V”</a:t>
            </a:r>
            <a:r>
              <a:rPr lang="zh-CN" altLang="en-US" sz="1800" b="1" kern="0" dirty="0" smtClean="0">
                <a:solidFill>
                  <a:srgbClr val="002060"/>
                </a:solidFill>
              </a:rPr>
              <a:t>。大数据对科学研究、思维方式、社会发展、就业市场和人才培养等方面，都产生了重要的影响，深刻理解大数据的这些影响，有助于我们更好把握学习和应用大数据的方向</a:t>
            </a:r>
            <a:endParaRPr lang="zh-CN" altLang="en-US" sz="1800" b="1" kern="0" dirty="0" smtClean="0">
              <a:solidFill>
                <a:srgbClr val="002060"/>
              </a:solidFill>
            </a:endParaRPr>
          </a:p>
          <a:p>
            <a:r>
              <a:rPr lang="zh-CN" altLang="en-US" sz="1800" b="1" kern="0" dirty="0">
                <a:solidFill>
                  <a:srgbClr val="FF0000"/>
                </a:solidFill>
              </a:rPr>
              <a:t>大数据在金融、汽车、零售、餐饮、电信、能源、政务、医疗、体育、娱乐等在内的社会各行各业都得到了日益广泛的应用，深刻地改变着我们的社会生产和日常生活</a:t>
            </a:r>
            <a:endParaRPr lang="zh-CN" altLang="en-US" sz="1800" b="1" kern="0" dirty="0">
              <a:solidFill>
                <a:srgbClr val="FF0000"/>
              </a:solidFill>
            </a:endParaRPr>
          </a:p>
          <a:p>
            <a:r>
              <a:rPr lang="zh-CN" altLang="en-US" sz="1800" b="1" kern="0" dirty="0">
                <a:solidFill>
                  <a:srgbClr val="002060"/>
                </a:solidFill>
              </a:rPr>
              <a:t>大数据并非单一的数据或技术，而是数据和大数据技术的综合体。大数据技术主要包括数据采集、数据存储和管理、数据处理与分析、数据安全和隐私保护等几个层面的内容</a:t>
            </a:r>
            <a:endParaRPr lang="zh-CN" altLang="en-US" sz="1800" b="1" kern="0" dirty="0">
              <a:solidFill>
                <a:srgbClr val="002060"/>
              </a:solidFill>
            </a:endParaRPr>
          </a:p>
          <a:p>
            <a:r>
              <a:rPr lang="zh-CN" altLang="en-US" sz="1800" b="1" kern="0" dirty="0">
                <a:solidFill>
                  <a:srgbClr val="FF0000"/>
                </a:solidFill>
              </a:rPr>
              <a:t>大数据产业包括</a:t>
            </a:r>
            <a:r>
              <a:rPr lang="en-US" altLang="zh-CN" sz="1800" b="1" kern="0" dirty="0">
                <a:solidFill>
                  <a:srgbClr val="FF0000"/>
                </a:solidFill>
              </a:rPr>
              <a:t>IT</a:t>
            </a:r>
            <a:r>
              <a:rPr lang="zh-CN" altLang="en-US" sz="1800" b="1" kern="0" dirty="0">
                <a:solidFill>
                  <a:srgbClr val="FF0000"/>
                </a:solidFill>
              </a:rPr>
              <a:t>基础设施层、数据源层、数据管理层、数据分析层、数据平台层和数据应用层，在不同层面，都已经形成了一批引领市场的技术和企业</a:t>
            </a:r>
            <a:endParaRPr lang="zh-CN" altLang="en-US" sz="1800" b="1" kern="0" dirty="0">
              <a:solidFill>
                <a:srgbClr val="FF0000"/>
              </a:solidFill>
            </a:endParaRPr>
          </a:p>
          <a:p>
            <a:r>
              <a:rPr lang="zh-CN" altLang="en-US" sz="1800" b="1" kern="0" dirty="0">
                <a:solidFill>
                  <a:srgbClr val="002060"/>
                </a:solidFill>
              </a:rPr>
              <a:t>本章最后介绍了云计算和物联网的概念和关键技术，并阐述了大数据、云计算和物联网三者之间的区别与联系</a:t>
            </a:r>
            <a:endParaRPr lang="zh-CN" altLang="en-US" sz="1800" b="1" kern="0" dirty="0">
              <a:solidFill>
                <a:srgbClr val="002060"/>
              </a:solidFill>
            </a:endParaRPr>
          </a:p>
          <a:p>
            <a:endParaRPr lang="zh-CN" altLang="en-US" sz="1800" b="1" kern="0" dirty="0" smtClean="0"/>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11267"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29463" y="263525"/>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椭圆 13"/>
          <p:cNvSpPr>
            <a:spLocks noChangeArrowheads="1"/>
          </p:cNvSpPr>
          <p:nvPr/>
        </p:nvSpPr>
        <p:spPr bwMode="auto">
          <a:xfrm flipV="1">
            <a:off x="48420" y="1936750"/>
            <a:ext cx="9095580" cy="45719"/>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11269" name="图片 15" descr="DSC_0049.jpg"/>
          <p:cNvPicPr>
            <a:picLocks noChangeAspect="1" noChangeArrowheads="1"/>
          </p:cNvPicPr>
          <p:nvPr/>
        </p:nvPicPr>
        <p:blipFill>
          <a:blip r:embed="rId2">
            <a:extLst>
              <a:ext uri="{28A0092B-C50C-407E-A947-70E740481C1C}">
                <a14:useLocalDpi xmlns:a14="http://schemas.microsoft.com/office/drawing/2010/main" val="0"/>
              </a:ext>
            </a:extLst>
          </a:blip>
          <a:srcRect t="10236" b="7870"/>
          <a:stretch>
            <a:fillRect/>
          </a:stretch>
        </p:blipFill>
        <p:spPr bwMode="auto">
          <a:xfrm>
            <a:off x="2128839" y="2071688"/>
            <a:ext cx="7015162"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70" name="Group 6"/>
          <p:cNvGrpSpPr/>
          <p:nvPr/>
        </p:nvGrpSpPr>
        <p:grpSpPr bwMode="auto">
          <a:xfrm>
            <a:off x="48420" y="2071688"/>
            <a:ext cx="4160838" cy="4162425"/>
            <a:chOff x="0" y="0"/>
            <a:chExt cx="3800496" cy="3800496"/>
          </a:xfrm>
        </p:grpSpPr>
        <p:sp>
          <p:nvSpPr>
            <p:cNvPr id="11278" name="椭圆 18"/>
            <p:cNvSpPr>
              <a:spLocks noChangeArrowheads="1"/>
            </p:cNvSpPr>
            <p:nvPr/>
          </p:nvSpPr>
          <p:spPr bwMode="auto">
            <a:xfrm flipH="1">
              <a:off x="0" y="0"/>
              <a:ext cx="3800496" cy="3800496"/>
            </a:xfrm>
            <a:prstGeom prst="ellipse">
              <a:avLst/>
            </a:prstGeom>
            <a:blipFill dpi="0" rotWithShape="1">
              <a:blip r:embed="rId3"/>
              <a:srcRect/>
              <a:stretch>
                <a:fillRect/>
              </a:stretch>
            </a:blipFill>
            <a:ln w="38100">
              <a:solidFill>
                <a:schemeClr val="bg1"/>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79" name="椭圆 17"/>
            <p:cNvSpPr>
              <a:spLocks noChangeArrowheads="1"/>
            </p:cNvSpPr>
            <p:nvPr/>
          </p:nvSpPr>
          <p:spPr bwMode="auto">
            <a:xfrm flipH="1">
              <a:off x="180976" y="271464"/>
              <a:ext cx="3438544" cy="3438544"/>
            </a:xfrm>
            <a:prstGeom prst="ellipse">
              <a:avLst/>
            </a:prstGeom>
            <a:blipFill dpi="0" rotWithShape="1">
              <a:blip r:embed="rId4"/>
              <a:srcRect/>
              <a:stretch>
                <a:fillRect/>
              </a:stretch>
            </a:blipFill>
            <a:ln w="38100">
              <a:solidFill>
                <a:schemeClr val="bg1"/>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1271" name="矩形 21"/>
          <p:cNvSpPr>
            <a:spLocks noChangeArrowheads="1"/>
          </p:cNvSpPr>
          <p:nvPr/>
        </p:nvSpPr>
        <p:spPr bwMode="auto">
          <a:xfrm>
            <a:off x="0" y="5781675"/>
            <a:ext cx="3667125"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72" name="椭圆 14"/>
          <p:cNvSpPr>
            <a:spLocks noChangeArrowheads="1"/>
          </p:cNvSpPr>
          <p:nvPr/>
        </p:nvSpPr>
        <p:spPr bwMode="auto">
          <a:xfrm>
            <a:off x="0" y="5872163"/>
            <a:ext cx="9144000" cy="45719"/>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73" name="TextBox 22"/>
          <p:cNvSpPr>
            <a:spLocks noChangeArrowheads="1"/>
          </p:cNvSpPr>
          <p:nvPr/>
        </p:nvSpPr>
        <p:spPr bwMode="auto">
          <a:xfrm>
            <a:off x="3486150" y="1347788"/>
            <a:ext cx="3700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a:solidFill>
                  <a:srgbClr val="006B3A"/>
                </a:solidFill>
                <a:sym typeface="Arial" panose="020B0604020202020204" pitchFamily="34" charset="0"/>
              </a:rPr>
              <a:t>China Three Gorges University</a:t>
            </a:r>
            <a:endParaRPr lang="zh-CN" altLang="zh-CN"/>
          </a:p>
        </p:txBody>
      </p:sp>
      <p:pic>
        <p:nvPicPr>
          <p:cNvPr id="11274" name="图片 23" descr="图片1.png"/>
          <p:cNvPicPr>
            <a:picLocks noChangeAspect="1" noChangeArrowheads="1"/>
          </p:cNvPicPr>
          <p:nvPr/>
        </p:nvPicPr>
        <p:blipFill>
          <a:blip r:embed="rId5">
            <a:extLst>
              <a:ext uri="{28A0092B-C50C-407E-A947-70E740481C1C}">
                <a14:useLocalDpi xmlns:a14="http://schemas.microsoft.com/office/drawing/2010/main" val="0"/>
              </a:ext>
            </a:extLst>
          </a:blip>
          <a:srcRect l="23015" t="26042" r="23280" b="10106"/>
          <a:stretch>
            <a:fillRect/>
          </a:stretch>
        </p:blipFill>
        <p:spPr bwMode="auto">
          <a:xfrm>
            <a:off x="952500" y="171450"/>
            <a:ext cx="1782763" cy="17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5" name="图片 24" descr="图片1.png"/>
          <p:cNvPicPr>
            <a:picLocks noChangeAspect="1" noChangeArrowheads="1"/>
          </p:cNvPicPr>
          <p:nvPr/>
        </p:nvPicPr>
        <p:blipFill>
          <a:blip r:embed="rId5">
            <a:extLst>
              <a:ext uri="{28A0092B-C50C-407E-A947-70E740481C1C}">
                <a14:useLocalDpi xmlns:a14="http://schemas.microsoft.com/office/drawing/2010/main" val="0"/>
              </a:ext>
            </a:extLst>
          </a:blip>
          <a:srcRect l="23015" t="26042" r="23280" b="10106"/>
          <a:stretch>
            <a:fillRect/>
          </a:stretch>
        </p:blipFill>
        <p:spPr bwMode="auto">
          <a:xfrm>
            <a:off x="2400300" y="892175"/>
            <a:ext cx="1317625"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6" name="圆角矩形 26"/>
          <p:cNvSpPr>
            <a:spLocks noChangeArrowheads="1"/>
          </p:cNvSpPr>
          <p:nvPr/>
        </p:nvSpPr>
        <p:spPr bwMode="auto">
          <a:xfrm>
            <a:off x="4300538" y="5148263"/>
            <a:ext cx="4614862" cy="361950"/>
          </a:xfrm>
          <a:prstGeom prst="roundRect">
            <a:avLst>
              <a:gd name="adj" fmla="val 16667"/>
            </a:avLst>
          </a:prstGeom>
          <a:solidFill>
            <a:srgbClr val="DEB400">
              <a:alpha val="61176"/>
            </a:srgbClr>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Tree>
  </p:cSld>
  <p:clrMapOvr>
    <a:masterClrMapping/>
  </p:clrMapOvr>
  <p:transition advClick="0" advTm="4000">
    <p:cover dir="l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任意多边形 6"/>
          <p:cNvSpPr>
            <a:spLocks noChangeArrowheads="1"/>
          </p:cNvSpPr>
          <p:nvPr/>
        </p:nvSpPr>
        <p:spPr bwMode="auto">
          <a:xfrm flipV="1">
            <a:off x="0" y="5853113"/>
            <a:ext cx="9144000" cy="1004887"/>
          </a:xfrm>
          <a:custGeom>
            <a:avLst/>
            <a:gdLst/>
            <a:ahLst/>
            <a:cxnLst/>
            <a:rect l="0" t="0" r="0" b="0"/>
            <a:pathLst/>
          </a:custGeom>
          <a:solidFill>
            <a:srgbClr val="006B3A"/>
          </a:solidFill>
          <a:ln w="25400" cap="flat" cmpd="sng">
            <a:solidFill>
              <a:srgbClr val="395E8A"/>
            </a:solidFill>
            <a:miter lim="800000"/>
          </a:ln>
        </p:spPr>
        <p:txBody>
          <a:bodyPr anchor="ctr"/>
          <a:lstStyle/>
          <a:p>
            <a:endParaRPr lang="zh-CN" altLang="en-US"/>
          </a:p>
        </p:txBody>
      </p:sp>
      <p:sp>
        <p:nvSpPr>
          <p:cNvPr id="614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149"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16"/>
          <p:cNvSpPr>
            <a:spLocks noChangeArrowheads="1"/>
          </p:cNvSpPr>
          <p:nvPr/>
        </p:nvSpPr>
        <p:spPr bwMode="auto">
          <a:xfrm>
            <a:off x="5929313" y="1800225"/>
            <a:ext cx="3214687" cy="542925"/>
          </a:xfrm>
          <a:prstGeom prst="rect">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3" name="椭圆 11"/>
          <p:cNvSpPr>
            <a:spLocks noChangeArrowheads="1"/>
          </p:cNvSpPr>
          <p:nvPr/>
        </p:nvSpPr>
        <p:spPr bwMode="auto">
          <a:xfrm>
            <a:off x="-674688" y="997812"/>
            <a:ext cx="10404476" cy="46037"/>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2"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2" name="TextBox 28"/>
          <p:cNvSpPr>
            <a:spLocks noChangeArrowheads="1"/>
          </p:cNvSpPr>
          <p:nvPr/>
        </p:nvSpPr>
        <p:spPr bwMode="auto">
          <a:xfrm>
            <a:off x="862014" y="898612"/>
            <a:ext cx="49321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1.1.2</a:t>
            </a:r>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信息科技为大数据时代</a:t>
            </a:r>
            <a:r>
              <a:rPr lang="zh-CN" altLang="en-US"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提供支撑</a:t>
            </a:r>
            <a:endParaRPr lang="zh-CN" altLang="zh-CN" sz="1100" dirty="0"/>
          </a:p>
        </p:txBody>
      </p:sp>
      <p:sp>
        <p:nvSpPr>
          <p:cNvPr id="29" name="Rectangle 3"/>
          <p:cNvSpPr txBox="1">
            <a:spLocks noChangeArrowheads="1"/>
          </p:cNvSpPr>
          <p:nvPr/>
        </p:nvSpPr>
        <p:spPr bwMode="auto">
          <a:xfrm>
            <a:off x="457200" y="1856604"/>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a:lstStyle>
          <a:p>
            <a:pPr marL="0" indent="0">
              <a:buNone/>
            </a:pPr>
            <a:endParaRPr lang="zh-CN" altLang="en-US" sz="2000" b="1" kern="0" dirty="0" smtClean="0">
              <a:effectLst>
                <a:outerShdw blurRad="38100" dist="38100" dir="2700000" algn="tl">
                  <a:srgbClr val="000000">
                    <a:alpha val="43137"/>
                  </a:srgbClr>
                </a:outerShdw>
              </a:effectLst>
            </a:endParaRPr>
          </a:p>
        </p:txBody>
      </p:sp>
      <p:sp>
        <p:nvSpPr>
          <p:cNvPr id="32" name="内容占位符 2"/>
          <p:cNvSpPr txBox="1"/>
          <p:nvPr/>
        </p:nvSpPr>
        <p:spPr>
          <a:xfrm>
            <a:off x="432048" y="2071686"/>
            <a:ext cx="8640452" cy="4093617"/>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a:lstStyle>
          <a:p>
            <a:pPr eaLnBrk="1" hangingPunct="1"/>
            <a:r>
              <a:rPr lang="zh-CN" altLang="en-US" sz="2800" b="1" kern="0" dirty="0" smtClean="0">
                <a:solidFill>
                  <a:srgbClr val="0D0D0D"/>
                </a:solidFill>
              </a:rPr>
              <a:t>摩尔定律和微处理能力</a:t>
            </a:r>
            <a:endParaRPr lang="en-US" altLang="zh-CN" sz="2800" b="1" kern="0" dirty="0" smtClean="0">
              <a:solidFill>
                <a:srgbClr val="0D0D0D"/>
              </a:solidFill>
            </a:endParaRPr>
          </a:p>
          <a:p>
            <a:pPr eaLnBrk="1" hangingPunct="1"/>
            <a:r>
              <a:rPr lang="zh-CN" altLang="zh-CN" sz="2800" b="1" kern="0" dirty="0" smtClean="0"/>
              <a:t>大规模数字存储定律</a:t>
            </a:r>
            <a:endParaRPr lang="en-US" altLang="zh-CN" sz="2800" b="1" kern="0" dirty="0" smtClean="0"/>
          </a:p>
          <a:p>
            <a:r>
              <a:rPr lang="zh-CN" altLang="en-US" sz="2800" b="1" kern="0" dirty="0" smtClean="0"/>
              <a:t>梅特卡夫定律</a:t>
            </a:r>
            <a:endParaRPr lang="en-US" altLang="zh-CN" sz="2800" b="1" kern="0" dirty="0" smtClean="0"/>
          </a:p>
          <a:p>
            <a:pPr eaLnBrk="1" hangingPunct="1"/>
            <a:r>
              <a:rPr lang="zh-CN" altLang="en-US" sz="2800" b="1" kern="0" dirty="0" smtClean="0">
                <a:solidFill>
                  <a:srgbClr val="0D0D0D"/>
                </a:solidFill>
              </a:rPr>
              <a:t>通信成本的下降与互联网</a:t>
            </a:r>
            <a:endParaRPr lang="en-US" altLang="zh-CN" sz="2800" b="1" kern="0" dirty="0" smtClean="0">
              <a:solidFill>
                <a:srgbClr val="0D0D0D"/>
              </a:solidFill>
            </a:endParaRPr>
          </a:p>
          <a:p>
            <a:pPr eaLnBrk="1" hangingPunct="1"/>
            <a:r>
              <a:rPr lang="zh-CN" altLang="en-US" sz="2800" b="1" kern="0" dirty="0" smtClean="0"/>
              <a:t>标准和网络效应</a:t>
            </a:r>
            <a:endParaRPr lang="en-US" altLang="zh-CN" sz="2800" b="1" kern="0" dirty="0" smtClean="0"/>
          </a:p>
          <a:p>
            <a:endParaRPr lang="en-US" altLang="zh-CN" sz="2800" b="1" kern="0" dirty="0" smtClean="0"/>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82"/>
                                        </p:tgtEl>
                                        <p:attrNameLst>
                                          <p:attrName>style.visibility</p:attrName>
                                        </p:attrNameLst>
                                      </p:cBhvr>
                                      <p:to>
                                        <p:strVal val="visible"/>
                                      </p:to>
                                    </p:set>
                                    <p:animEffect>
                                      <p:cBhvr>
                                        <p:cTn id="7" dur="500"/>
                                        <p:tgtEl>
                                          <p:spTgt spid="71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92"/>
                                        </p:tgtEl>
                                        <p:attrNameLst>
                                          <p:attrName>style.visibility</p:attrName>
                                        </p:attrNameLst>
                                      </p:cBhvr>
                                      <p:to>
                                        <p:strVal val="visible"/>
                                      </p:to>
                                    </p:set>
                                    <p:animEffect>
                                      <p:cBhvr>
                                        <p:cTn id="10"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2" grpId="0" bldLvl="0" animBg="1" autoUpdateAnimBg="0"/>
      <p:bldP spid="7192" grpId="0" bldLvl="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880196" y="1593816"/>
            <a:ext cx="5415649" cy="4536504"/>
            <a:chOff x="3031956" y="1432617"/>
            <a:chExt cx="5415649" cy="4536504"/>
          </a:xfrm>
        </p:grpSpPr>
        <p:pic>
          <p:nvPicPr>
            <p:cNvPr id="14" name="Picture 2" descr="Figure 5.4 illustrates Moore's Law."/>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31956" y="1468621"/>
              <a:ext cx="5346356" cy="4495800"/>
            </a:xfrm>
            <a:prstGeom prst="rect">
              <a:avLst/>
            </a:prstGeom>
          </p:spPr>
        </p:pic>
        <p:sp>
          <p:nvSpPr>
            <p:cNvPr id="7" name="矩形 6"/>
            <p:cNvSpPr/>
            <p:nvPr/>
          </p:nvSpPr>
          <p:spPr>
            <a:xfrm rot="2004145">
              <a:off x="3110573" y="5007430"/>
              <a:ext cx="1938351" cy="234103"/>
            </a:xfrm>
            <a:prstGeom prst="rect">
              <a:avLst/>
            </a:prstGeom>
            <a:solidFill>
              <a:schemeClr val="accent3"/>
            </a:solidFill>
          </p:spPr>
          <p:txBody>
            <a:bodyPr wrap="none">
              <a:spAutoFit/>
            </a:bodyPr>
            <a:lstStyle/>
            <a:p>
              <a:pPr algn="ctr">
                <a:lnSpc>
                  <a:spcPts val="1000"/>
                </a:lnSpc>
                <a:spcAft>
                  <a:spcPts val="0"/>
                </a:spcAft>
              </a:pPr>
              <a:r>
                <a:rPr lang="zh-CN" altLang="zh-CN" sz="1600" kern="100" dirty="0">
                  <a:latin typeface="Times New Roman" panose="02020603050405020304" pitchFamily="18" charset="0"/>
                  <a:ea typeface="宋体" panose="02010600030101010101" pitchFamily="2" charset="-122"/>
                </a:rPr>
                <a:t>处理能力（</a:t>
              </a:r>
              <a:r>
                <a:rPr lang="en-US" altLang="zh-CN" sz="1600" kern="100" dirty="0">
                  <a:latin typeface="Times New Roman" panose="02020603050405020304" pitchFamily="18" charset="0"/>
                  <a:ea typeface="宋体" panose="02010600030101010101" pitchFamily="2" charset="-122"/>
                </a:rPr>
                <a:t>MIPS</a:t>
              </a:r>
              <a:r>
                <a:rPr lang="zh-CN" altLang="zh-CN" sz="1600" kern="100" dirty="0">
                  <a:latin typeface="Times New Roman" panose="02020603050405020304" pitchFamily="18" charset="0"/>
                  <a:ea typeface="宋体" panose="02010600030101010101" pitchFamily="2" charset="-122"/>
                </a:rPr>
                <a:t>）</a:t>
              </a:r>
              <a:endParaRPr lang="zh-CN" altLang="zh-CN" sz="2000" kern="100" dirty="0">
                <a:effectLst/>
                <a:latin typeface="Times New Roman" panose="02020603050405020304" pitchFamily="18" charset="0"/>
                <a:ea typeface="宋体" panose="02010600030101010101" pitchFamily="2" charset="-122"/>
              </a:endParaRPr>
            </a:p>
          </p:txBody>
        </p:sp>
        <p:sp>
          <p:nvSpPr>
            <p:cNvPr id="8" name="矩形 7"/>
            <p:cNvSpPr/>
            <p:nvPr/>
          </p:nvSpPr>
          <p:spPr>
            <a:xfrm rot="19351573">
              <a:off x="6148077" y="4973491"/>
              <a:ext cx="1654850" cy="338554"/>
            </a:xfrm>
            <a:prstGeom prst="rect">
              <a:avLst/>
            </a:prstGeom>
            <a:solidFill>
              <a:schemeClr val="accent3"/>
            </a:solidFill>
          </p:spPr>
          <p:txBody>
            <a:bodyPr wrap="square">
              <a:spAutoFit/>
            </a:bodyPr>
            <a:lstStyle/>
            <a:p>
              <a:pPr algn="ctr"/>
              <a:r>
                <a:rPr lang="zh-CN" altLang="zh-CN" sz="1600" dirty="0"/>
                <a:t>晶体管数量</a:t>
              </a:r>
              <a:endParaRPr lang="zh-CN" altLang="zh-CN" sz="1600" dirty="0"/>
            </a:p>
          </p:txBody>
        </p:sp>
        <p:sp>
          <p:nvSpPr>
            <p:cNvPr id="9" name="矩形 8"/>
            <p:cNvSpPr/>
            <p:nvPr/>
          </p:nvSpPr>
          <p:spPr>
            <a:xfrm>
              <a:off x="5819800" y="1432617"/>
              <a:ext cx="2164576" cy="584775"/>
            </a:xfrm>
            <a:prstGeom prst="rect">
              <a:avLst/>
            </a:prstGeom>
            <a:solidFill>
              <a:schemeClr val="accent3"/>
            </a:solidFill>
          </p:spPr>
          <p:txBody>
            <a:bodyPr wrap="square">
              <a:spAutoFit/>
            </a:bodyPr>
            <a:lstStyle/>
            <a:p>
              <a:pPr algn="ctr">
                <a:spcAft>
                  <a:spcPts val="0"/>
                </a:spcAft>
              </a:pPr>
              <a:r>
                <a:rPr lang="zh-CN" altLang="zh-CN" sz="1600" b="1" kern="100" dirty="0">
                  <a:latin typeface="Times New Roman" panose="02020603050405020304" pitchFamily="18" charset="0"/>
                  <a:ea typeface="宋体" panose="02010600030101010101" pitchFamily="2" charset="-122"/>
                </a:rPr>
                <a:t>摩尔定律与微处理器</a:t>
              </a:r>
              <a:r>
                <a:rPr lang="zh-CN" altLang="zh-CN" sz="1600" b="1" kern="100" dirty="0" smtClean="0">
                  <a:latin typeface="Times New Roman" panose="02020603050405020304" pitchFamily="18" charset="0"/>
                  <a:ea typeface="宋体" panose="02010600030101010101" pitchFamily="2" charset="-122"/>
                </a:rPr>
                <a:t>性能</a:t>
              </a:r>
              <a:r>
                <a:rPr lang="zh-CN" altLang="en-US" sz="1600" b="1" kern="100" dirty="0" smtClean="0">
                  <a:latin typeface="Times New Roman" panose="02020603050405020304" pitchFamily="18" charset="0"/>
                  <a:ea typeface="宋体" panose="02010600030101010101" pitchFamily="2" charset="-122"/>
                </a:rPr>
                <a:t>的</a:t>
              </a:r>
              <a:r>
                <a:rPr lang="zh-CN" altLang="zh-CN" sz="1600" b="1" kern="100" dirty="0" smtClean="0">
                  <a:latin typeface="Times New Roman" panose="02020603050405020304" pitchFamily="18" charset="0"/>
                  <a:ea typeface="宋体" panose="02010600030101010101" pitchFamily="2" charset="-122"/>
                </a:rPr>
                <a:t>提升</a:t>
              </a:r>
              <a:endParaRPr lang="zh-CN" altLang="zh-CN" sz="2000" b="1" kern="100" dirty="0">
                <a:effectLst/>
                <a:latin typeface="Times New Roman" panose="02020603050405020304" pitchFamily="18" charset="0"/>
                <a:ea typeface="宋体" panose="02010600030101010101" pitchFamily="2" charset="-122"/>
              </a:endParaRPr>
            </a:p>
          </p:txBody>
        </p:sp>
        <p:sp>
          <p:nvSpPr>
            <p:cNvPr id="10" name="矩形 9"/>
            <p:cNvSpPr/>
            <p:nvPr/>
          </p:nvSpPr>
          <p:spPr>
            <a:xfrm rot="19351573">
              <a:off x="7803523" y="3965163"/>
              <a:ext cx="644082" cy="307777"/>
            </a:xfrm>
            <a:prstGeom prst="rect">
              <a:avLst/>
            </a:prstGeom>
            <a:solidFill>
              <a:schemeClr val="accent3"/>
            </a:solidFill>
          </p:spPr>
          <p:txBody>
            <a:bodyPr wrap="square">
              <a:spAutoFit/>
            </a:bodyPr>
            <a:lstStyle/>
            <a:p>
              <a:pPr algn="ctr"/>
              <a:r>
                <a:rPr lang="en-US" altLang="zh-CN" sz="1400" dirty="0" smtClean="0"/>
                <a:t>50</a:t>
              </a:r>
              <a:r>
                <a:rPr lang="zh-CN" altLang="en-US" sz="1400" dirty="0" smtClean="0"/>
                <a:t>亿</a:t>
              </a:r>
              <a:endParaRPr lang="zh-CN" altLang="zh-CN" sz="1400" dirty="0"/>
            </a:p>
          </p:txBody>
        </p:sp>
        <p:sp>
          <p:nvSpPr>
            <p:cNvPr id="12" name="矩形 11"/>
            <p:cNvSpPr/>
            <p:nvPr/>
          </p:nvSpPr>
          <p:spPr>
            <a:xfrm>
              <a:off x="5075655" y="5732518"/>
              <a:ext cx="851515" cy="236603"/>
            </a:xfrm>
            <a:prstGeom prst="rect">
              <a:avLst/>
            </a:prstGeom>
            <a:solidFill>
              <a:schemeClr val="accent3"/>
            </a:solidFill>
          </p:spPr>
          <p:txBody>
            <a:bodyPr wrap="none">
              <a:spAutoFit/>
            </a:bodyPr>
            <a:lstStyle/>
            <a:p>
              <a:pPr algn="ctr">
                <a:lnSpc>
                  <a:spcPts val="1000"/>
                </a:lnSpc>
                <a:spcAft>
                  <a:spcPts val="0"/>
                </a:spcAft>
              </a:pPr>
              <a:r>
                <a:rPr lang="en-US" altLang="zh-CN" sz="1600" kern="100" dirty="0" smtClean="0">
                  <a:latin typeface="Times New Roman" panose="02020603050405020304" pitchFamily="18" charset="0"/>
                  <a:ea typeface="宋体" panose="02010600030101010101" pitchFamily="2" charset="-122"/>
                </a:rPr>
                <a:t>250,000</a:t>
              </a:r>
              <a:endParaRPr lang="zh-CN" altLang="zh-CN" sz="2000" kern="100" dirty="0">
                <a:effectLst/>
                <a:latin typeface="Times New Roman" panose="02020603050405020304" pitchFamily="18" charset="0"/>
                <a:ea typeface="宋体" panose="02010600030101010101" pitchFamily="2" charset="-122"/>
              </a:endParaRPr>
            </a:p>
          </p:txBody>
        </p:sp>
      </p:grpSp>
      <p:sp>
        <p:nvSpPr>
          <p:cNvPr id="13" name="内容占位符 2"/>
          <p:cNvSpPr>
            <a:spLocks noGrp="1"/>
          </p:cNvSpPr>
          <p:nvPr>
            <p:ph idx="1"/>
          </p:nvPr>
        </p:nvSpPr>
        <p:spPr>
          <a:xfrm>
            <a:off x="6552917" y="3518918"/>
            <a:ext cx="2085906" cy="2756712"/>
          </a:xfrm>
        </p:spPr>
        <p:txBody>
          <a:bodyPr/>
          <a:lstStyle/>
          <a:p>
            <a:pPr marL="0" indent="0" eaLnBrk="1" hangingPunct="1">
              <a:buNone/>
            </a:pPr>
            <a:r>
              <a:rPr lang="zh-CN" altLang="en-US" sz="2000" b="1" dirty="0" smtClean="0">
                <a:solidFill>
                  <a:srgbClr val="0D0D0D"/>
                </a:solidFill>
                <a:effectLst/>
                <a:latin typeface="+mn-ea"/>
              </a:rPr>
              <a:t>把</a:t>
            </a:r>
            <a:r>
              <a:rPr lang="en-US" altLang="zh-CN" sz="2000" b="1" dirty="0" smtClean="0">
                <a:solidFill>
                  <a:srgbClr val="0D0D0D"/>
                </a:solidFill>
                <a:effectLst/>
                <a:latin typeface="+mn-ea"/>
              </a:rPr>
              <a:t>50</a:t>
            </a:r>
            <a:r>
              <a:rPr lang="zh-CN" altLang="en-US" sz="2000" b="1" dirty="0">
                <a:solidFill>
                  <a:srgbClr val="0D0D0D"/>
                </a:solidFill>
                <a:effectLst/>
                <a:latin typeface="+mn-ea"/>
              </a:rPr>
              <a:t>亿个晶体管组合成一个极小的微处理器，使其处理能力呈指数增长，可</a:t>
            </a:r>
            <a:r>
              <a:rPr lang="zh-CN" altLang="en-US" sz="2000" b="1" dirty="0" smtClean="0">
                <a:solidFill>
                  <a:srgbClr val="0D0D0D"/>
                </a:solidFill>
                <a:effectLst/>
                <a:latin typeface="+mn-ea"/>
              </a:rPr>
              <a:t>达</a:t>
            </a:r>
            <a:r>
              <a:rPr lang="en-US" altLang="zh-CN" sz="2000" b="1" dirty="0" smtClean="0">
                <a:solidFill>
                  <a:srgbClr val="0D0D0D"/>
                </a:solidFill>
                <a:effectLst/>
                <a:latin typeface="+mn-ea"/>
              </a:rPr>
              <a:t>250,000 </a:t>
            </a:r>
            <a:r>
              <a:rPr lang="en-US" altLang="zh-CN" sz="2000" b="1" dirty="0">
                <a:solidFill>
                  <a:srgbClr val="0D0D0D"/>
                </a:solidFill>
                <a:effectLst/>
                <a:latin typeface="+mn-ea"/>
              </a:rPr>
              <a:t>MIPS</a:t>
            </a:r>
            <a:r>
              <a:rPr lang="zh-CN" altLang="en-US" sz="2000" b="1" dirty="0">
                <a:solidFill>
                  <a:srgbClr val="0D0D0D"/>
                </a:solidFill>
                <a:effectLst/>
                <a:latin typeface="+mn-ea"/>
              </a:rPr>
              <a:t>以上（Million Instructions Per Second每秒</a:t>
            </a:r>
            <a:r>
              <a:rPr lang="zh-CN" altLang="en-US" sz="2000" b="1" dirty="0" smtClean="0">
                <a:solidFill>
                  <a:srgbClr val="0D0D0D"/>
                </a:solidFill>
                <a:effectLst/>
                <a:latin typeface="+mn-ea"/>
              </a:rPr>
              <a:t>执行</a:t>
            </a:r>
            <a:r>
              <a:rPr lang="en-US" altLang="zh-CN" sz="2000" b="1" dirty="0" smtClean="0">
                <a:solidFill>
                  <a:srgbClr val="0D0D0D"/>
                </a:solidFill>
                <a:effectLst/>
                <a:latin typeface="+mn-ea"/>
              </a:rPr>
              <a:t>25</a:t>
            </a:r>
            <a:r>
              <a:rPr lang="zh-CN" altLang="en-US" sz="2000" b="1" dirty="0" smtClean="0">
                <a:solidFill>
                  <a:srgbClr val="0D0D0D"/>
                </a:solidFill>
                <a:effectLst/>
                <a:latin typeface="+mn-ea"/>
              </a:rPr>
              <a:t>亿</a:t>
            </a:r>
            <a:r>
              <a:rPr lang="zh-CN" altLang="en-US" sz="2000" b="1" dirty="0">
                <a:solidFill>
                  <a:srgbClr val="0D0D0D"/>
                </a:solidFill>
                <a:effectLst/>
                <a:latin typeface="+mn-ea"/>
              </a:rPr>
              <a:t>条指令）</a:t>
            </a:r>
            <a:endParaRPr lang="en-US" altLang="zh-CN" sz="2000" b="1" dirty="0" smtClean="0">
              <a:solidFill>
                <a:srgbClr val="0D0D0D"/>
              </a:solidFill>
              <a:effectLst/>
              <a:latin typeface="+mn-ea"/>
            </a:endParaRPr>
          </a:p>
        </p:txBody>
      </p:sp>
      <p:sp>
        <p:nvSpPr>
          <p:cNvPr id="11"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16" name="图片 11" descr="8.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椭圆 11"/>
          <p:cNvSpPr>
            <a:spLocks noChangeArrowheads="1"/>
          </p:cNvSpPr>
          <p:nvPr/>
        </p:nvSpPr>
        <p:spPr bwMode="auto">
          <a:xfrm>
            <a:off x="0" y="997812"/>
            <a:ext cx="9144000" cy="67788"/>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8"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9" name="TextBox 28"/>
          <p:cNvSpPr>
            <a:spLocks noChangeArrowheads="1"/>
          </p:cNvSpPr>
          <p:nvPr/>
        </p:nvSpPr>
        <p:spPr bwMode="auto">
          <a:xfrm>
            <a:off x="790152" y="773213"/>
            <a:ext cx="500405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摩尔定律及微处理器的性能</a:t>
            </a:r>
            <a:endParaRPr lang="zh-CN" altLang="zh-CN" dirty="0"/>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p:cBhvr>
                                        <p:cTn id="7" dur="500"/>
                                        <p:tgtEl>
                                          <p:spTgt spid="1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autoUpdateAnimBg="0"/>
      <p:bldP spid="19" grpId="0" bldLvl="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Figure 5.5 illustrates the falling cost of chip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94613" y="1211560"/>
            <a:ext cx="6308704" cy="4602318"/>
          </a:xfrm>
          <a:prstGeom prst="rect">
            <a:avLst/>
          </a:prstGeom>
        </p:spPr>
      </p:pic>
      <p:sp>
        <p:nvSpPr>
          <p:cNvPr id="3" name="内容占位符 2"/>
          <p:cNvSpPr>
            <a:spLocks noGrp="1"/>
          </p:cNvSpPr>
          <p:nvPr>
            <p:ph idx="1"/>
          </p:nvPr>
        </p:nvSpPr>
        <p:spPr>
          <a:xfrm>
            <a:off x="458165" y="2438516"/>
            <a:ext cx="1799691" cy="1914019"/>
          </a:xfrm>
        </p:spPr>
        <p:txBody>
          <a:bodyPr/>
          <a:lstStyle/>
          <a:p>
            <a:pPr marL="0" indent="0" eaLnBrk="1" hangingPunct="1">
              <a:buNone/>
            </a:pPr>
            <a:r>
              <a:rPr lang="zh-CN" altLang="zh-CN" sz="2400" b="1" dirty="0" smtClean="0">
                <a:effectLst/>
              </a:rPr>
              <a:t>把</a:t>
            </a:r>
            <a:r>
              <a:rPr lang="zh-CN" altLang="zh-CN" sz="2400" b="1" dirty="0">
                <a:effectLst/>
              </a:rPr>
              <a:t>更多的晶体管装配到一个更小的空间，使晶体管的成本以及用到晶体管的产品的成本激剧下降</a:t>
            </a:r>
            <a:r>
              <a:rPr lang="zh-CN" altLang="en-US" sz="2400" b="1" dirty="0" smtClean="0">
                <a:solidFill>
                  <a:srgbClr val="0D0D0D"/>
                </a:solidFill>
                <a:effectLst/>
              </a:rPr>
              <a:t>。</a:t>
            </a:r>
            <a:endParaRPr lang="en-US" altLang="zh-CN" sz="2400" b="1" dirty="0" smtClean="0">
              <a:solidFill>
                <a:srgbClr val="0D0D0D"/>
              </a:solidFill>
              <a:effectLst/>
            </a:endParaRPr>
          </a:p>
        </p:txBody>
      </p:sp>
      <p:grpSp>
        <p:nvGrpSpPr>
          <p:cNvPr id="22" name="组合 21"/>
          <p:cNvGrpSpPr/>
          <p:nvPr/>
        </p:nvGrpSpPr>
        <p:grpSpPr>
          <a:xfrm>
            <a:off x="2483768" y="1552050"/>
            <a:ext cx="6419549" cy="4217210"/>
            <a:chOff x="2483768" y="1552050"/>
            <a:chExt cx="6419549" cy="4217210"/>
          </a:xfrm>
        </p:grpSpPr>
        <p:sp>
          <p:nvSpPr>
            <p:cNvPr id="8" name="矩形 7"/>
            <p:cNvSpPr/>
            <p:nvPr/>
          </p:nvSpPr>
          <p:spPr>
            <a:xfrm>
              <a:off x="2483768" y="1552050"/>
              <a:ext cx="844227" cy="348813"/>
            </a:xfrm>
            <a:prstGeom prst="rect">
              <a:avLst/>
            </a:prstGeom>
            <a:solidFill>
              <a:schemeClr val="accent3"/>
            </a:solidFill>
          </p:spPr>
          <p:txBody>
            <a:bodyPr wrap="square">
              <a:spAutoFit/>
            </a:bodyPr>
            <a:lstStyle/>
            <a:p>
              <a:pPr algn="ctr">
                <a:lnSpc>
                  <a:spcPts val="1000"/>
                </a:lnSpc>
                <a:spcAft>
                  <a:spcPts val="0"/>
                </a:spcAft>
              </a:pPr>
              <a:r>
                <a:rPr lang="zh-CN" altLang="zh-CN" sz="1000" kern="100" dirty="0">
                  <a:latin typeface="Times New Roman" panose="02020603050405020304" pitchFamily="18" charset="0"/>
                  <a:ea typeface="宋体" panose="02010600030101010101" pitchFamily="2" charset="-122"/>
                </a:rPr>
                <a:t>摩尔定律</a:t>
              </a:r>
              <a:endParaRPr lang="zh-CN" altLang="zh-CN" sz="3600" kern="100" dirty="0">
                <a:latin typeface="Times New Roman" panose="02020603050405020304" pitchFamily="18" charset="0"/>
                <a:ea typeface="宋体" panose="02010600030101010101" pitchFamily="2" charset="-122"/>
              </a:endParaRPr>
            </a:p>
            <a:p>
              <a:pPr algn="ctr">
                <a:lnSpc>
                  <a:spcPts val="1000"/>
                </a:lnSpc>
                <a:spcAft>
                  <a:spcPts val="0"/>
                </a:spcAft>
              </a:pPr>
              <a:r>
                <a:rPr lang="en-US" altLang="zh-CN" sz="1000" kern="100" dirty="0">
                  <a:latin typeface="Times New Roman" panose="02020603050405020304" pitchFamily="18" charset="0"/>
                  <a:ea typeface="宋体" panose="02010600030101010101" pitchFamily="2" charset="-122"/>
                </a:rPr>
                <a:t>1965</a:t>
              </a:r>
              <a:r>
                <a:rPr lang="zh-CN" altLang="zh-CN" sz="1000" kern="100" dirty="0">
                  <a:latin typeface="Times New Roman" panose="02020603050405020304" pitchFamily="18" charset="0"/>
                  <a:ea typeface="宋体" panose="02010600030101010101" pitchFamily="2" charset="-122"/>
                </a:rPr>
                <a:t>年起</a:t>
              </a:r>
              <a:endParaRPr lang="zh-CN" altLang="zh-CN" sz="3600" kern="100" dirty="0">
                <a:effectLst/>
                <a:latin typeface="Times New Roman" panose="02020603050405020304" pitchFamily="18" charset="0"/>
                <a:ea typeface="宋体" panose="02010600030101010101" pitchFamily="2" charset="-122"/>
              </a:endParaRPr>
            </a:p>
          </p:txBody>
        </p:sp>
        <p:sp>
          <p:nvSpPr>
            <p:cNvPr id="10" name="矩形 9"/>
            <p:cNvSpPr/>
            <p:nvPr/>
          </p:nvSpPr>
          <p:spPr>
            <a:xfrm>
              <a:off x="7020272" y="1700808"/>
              <a:ext cx="1095365" cy="400110"/>
            </a:xfrm>
            <a:prstGeom prst="rect">
              <a:avLst/>
            </a:prstGeom>
            <a:solidFill>
              <a:schemeClr val="accent3"/>
            </a:solidFill>
          </p:spPr>
          <p:txBody>
            <a:bodyPr wrap="square">
              <a:spAutoFit/>
            </a:bodyPr>
            <a:lstStyle/>
            <a:p>
              <a:r>
                <a:rPr lang="zh-CN" altLang="zh-CN" sz="1000" dirty="0"/>
                <a:t>晶体管价格</a:t>
              </a:r>
              <a:endParaRPr lang="zh-CN" altLang="zh-CN" sz="1000" dirty="0"/>
            </a:p>
            <a:p>
              <a:r>
                <a:rPr lang="zh-CN" altLang="zh-CN" sz="1000" dirty="0"/>
                <a:t>以美元计</a:t>
              </a:r>
              <a:endParaRPr lang="zh-CN" altLang="zh-CN" sz="3600" kern="100" dirty="0">
                <a:effectLst/>
                <a:latin typeface="Times New Roman" panose="02020603050405020304" pitchFamily="18" charset="0"/>
                <a:ea typeface="宋体" panose="02010600030101010101" pitchFamily="2" charset="-122"/>
              </a:endParaRPr>
            </a:p>
          </p:txBody>
        </p:sp>
        <p:sp>
          <p:nvSpPr>
            <p:cNvPr id="11" name="文本框 10"/>
            <p:cNvSpPr txBox="1"/>
            <p:nvPr/>
          </p:nvSpPr>
          <p:spPr>
            <a:xfrm>
              <a:off x="7344308" y="2210671"/>
              <a:ext cx="325730" cy="246221"/>
            </a:xfrm>
            <a:prstGeom prst="rect">
              <a:avLst/>
            </a:prstGeom>
            <a:solidFill>
              <a:schemeClr val="accent3"/>
            </a:solidFill>
          </p:spPr>
          <p:txBody>
            <a:bodyPr wrap="none" rtlCol="0">
              <a:spAutoFit/>
            </a:bodyPr>
            <a:lstStyle/>
            <a:p>
              <a:r>
                <a:rPr lang="en-US" altLang="zh-CN" sz="1000" dirty="0" smtClean="0"/>
                <a:t>10</a:t>
              </a:r>
              <a:endParaRPr lang="en-US" altLang="zh-CN" sz="1000" dirty="0" smtClean="0"/>
            </a:p>
          </p:txBody>
        </p:sp>
        <p:sp>
          <p:nvSpPr>
            <p:cNvPr id="12" name="文本框 11"/>
            <p:cNvSpPr txBox="1"/>
            <p:nvPr/>
          </p:nvSpPr>
          <p:spPr>
            <a:xfrm>
              <a:off x="7418010" y="2606715"/>
              <a:ext cx="255198" cy="246221"/>
            </a:xfrm>
            <a:prstGeom prst="rect">
              <a:avLst/>
            </a:prstGeom>
            <a:solidFill>
              <a:schemeClr val="accent3"/>
            </a:solidFill>
          </p:spPr>
          <p:txBody>
            <a:bodyPr wrap="none" rtlCol="0">
              <a:spAutoFit/>
            </a:bodyPr>
            <a:lstStyle/>
            <a:p>
              <a:r>
                <a:rPr lang="en-US" altLang="zh-CN" sz="1000" dirty="0"/>
                <a:t>1</a:t>
              </a:r>
              <a:endParaRPr lang="en-US" altLang="zh-CN" sz="1000" dirty="0" smtClean="0"/>
            </a:p>
          </p:txBody>
        </p:sp>
        <p:sp>
          <p:nvSpPr>
            <p:cNvPr id="13" name="文本框 12"/>
            <p:cNvSpPr txBox="1"/>
            <p:nvPr/>
          </p:nvSpPr>
          <p:spPr>
            <a:xfrm>
              <a:off x="7418010" y="3032956"/>
              <a:ext cx="697627" cy="246221"/>
            </a:xfrm>
            <a:prstGeom prst="rect">
              <a:avLst/>
            </a:prstGeom>
            <a:solidFill>
              <a:schemeClr val="accent3"/>
            </a:solidFill>
          </p:spPr>
          <p:txBody>
            <a:bodyPr wrap="none" rtlCol="0">
              <a:spAutoFit/>
            </a:bodyPr>
            <a:lstStyle/>
            <a:p>
              <a:r>
                <a:rPr lang="zh-CN" altLang="zh-CN" sz="1000" dirty="0" smtClean="0"/>
                <a:t>十</a:t>
              </a:r>
              <a:r>
                <a:rPr lang="zh-CN" altLang="en-US" sz="1000" dirty="0" smtClean="0"/>
                <a:t>分之一</a:t>
              </a:r>
              <a:endParaRPr lang="en-US" altLang="zh-CN" sz="1000" dirty="0" smtClean="0"/>
            </a:p>
          </p:txBody>
        </p:sp>
        <p:sp>
          <p:nvSpPr>
            <p:cNvPr id="14" name="文本框 13"/>
            <p:cNvSpPr txBox="1"/>
            <p:nvPr/>
          </p:nvSpPr>
          <p:spPr>
            <a:xfrm>
              <a:off x="7418010" y="3372090"/>
              <a:ext cx="910444" cy="246221"/>
            </a:xfrm>
            <a:prstGeom prst="rect">
              <a:avLst/>
            </a:prstGeom>
            <a:solidFill>
              <a:schemeClr val="accent3"/>
            </a:solidFill>
          </p:spPr>
          <p:txBody>
            <a:bodyPr wrap="square" rtlCol="0">
              <a:spAutoFit/>
            </a:bodyPr>
            <a:lstStyle/>
            <a:p>
              <a:r>
                <a:rPr lang="zh-CN" altLang="en-US" sz="1000" dirty="0" smtClean="0"/>
                <a:t>百分之一</a:t>
              </a:r>
              <a:endParaRPr lang="en-US" altLang="zh-CN" sz="1000" dirty="0" smtClean="0"/>
            </a:p>
          </p:txBody>
        </p:sp>
        <p:sp>
          <p:nvSpPr>
            <p:cNvPr id="15" name="文本框 14"/>
            <p:cNvSpPr txBox="1"/>
            <p:nvPr/>
          </p:nvSpPr>
          <p:spPr>
            <a:xfrm>
              <a:off x="7418010" y="3794847"/>
              <a:ext cx="1114430" cy="246221"/>
            </a:xfrm>
            <a:prstGeom prst="rect">
              <a:avLst/>
            </a:prstGeom>
            <a:solidFill>
              <a:schemeClr val="accent3"/>
            </a:solidFill>
          </p:spPr>
          <p:txBody>
            <a:bodyPr wrap="square" rtlCol="0">
              <a:spAutoFit/>
            </a:bodyPr>
            <a:lstStyle/>
            <a:p>
              <a:r>
                <a:rPr lang="zh-CN" altLang="en-US" sz="1000" dirty="0" smtClean="0"/>
                <a:t>千分之一</a:t>
              </a:r>
              <a:endParaRPr lang="en-US" altLang="zh-CN" sz="1000" dirty="0" smtClean="0"/>
            </a:p>
          </p:txBody>
        </p:sp>
        <p:sp>
          <p:nvSpPr>
            <p:cNvPr id="16" name="文本框 15"/>
            <p:cNvSpPr txBox="1"/>
            <p:nvPr/>
          </p:nvSpPr>
          <p:spPr>
            <a:xfrm>
              <a:off x="7421259" y="4262899"/>
              <a:ext cx="1364395" cy="248509"/>
            </a:xfrm>
            <a:prstGeom prst="rect">
              <a:avLst/>
            </a:prstGeom>
            <a:solidFill>
              <a:schemeClr val="accent3"/>
            </a:solidFill>
          </p:spPr>
          <p:txBody>
            <a:bodyPr wrap="square" rtlCol="0">
              <a:spAutoFit/>
            </a:bodyPr>
            <a:lstStyle/>
            <a:p>
              <a:r>
                <a:rPr lang="zh-CN" altLang="en-US" sz="1000" dirty="0" smtClean="0"/>
                <a:t>万分之一</a:t>
              </a:r>
              <a:endParaRPr lang="en-US" altLang="zh-CN" sz="1000" dirty="0" smtClean="0"/>
            </a:p>
          </p:txBody>
        </p:sp>
        <p:sp>
          <p:nvSpPr>
            <p:cNvPr id="17" name="文本框 16"/>
            <p:cNvSpPr txBox="1"/>
            <p:nvPr/>
          </p:nvSpPr>
          <p:spPr>
            <a:xfrm>
              <a:off x="7384231" y="4689141"/>
              <a:ext cx="1519086" cy="246221"/>
            </a:xfrm>
            <a:prstGeom prst="rect">
              <a:avLst/>
            </a:prstGeom>
            <a:solidFill>
              <a:schemeClr val="accent3"/>
            </a:solidFill>
          </p:spPr>
          <p:txBody>
            <a:bodyPr wrap="square" rtlCol="0">
              <a:spAutoFit/>
            </a:bodyPr>
            <a:lstStyle/>
            <a:p>
              <a:r>
                <a:rPr lang="zh-CN" altLang="zh-CN" sz="1000" dirty="0" smtClean="0"/>
                <a:t>十</a:t>
              </a:r>
              <a:r>
                <a:rPr lang="zh-CN" altLang="en-US" sz="1000" dirty="0" smtClean="0"/>
                <a:t>万分之一</a:t>
              </a:r>
              <a:endParaRPr lang="en-US" altLang="zh-CN" sz="1000" dirty="0" smtClean="0"/>
            </a:p>
          </p:txBody>
        </p:sp>
        <p:sp>
          <p:nvSpPr>
            <p:cNvPr id="18" name="文本框 17"/>
            <p:cNvSpPr txBox="1"/>
            <p:nvPr/>
          </p:nvSpPr>
          <p:spPr>
            <a:xfrm>
              <a:off x="7384231" y="5090991"/>
              <a:ext cx="1041891" cy="246221"/>
            </a:xfrm>
            <a:prstGeom prst="rect">
              <a:avLst/>
            </a:prstGeom>
            <a:solidFill>
              <a:schemeClr val="accent3"/>
            </a:solidFill>
          </p:spPr>
          <p:txBody>
            <a:bodyPr wrap="square" rtlCol="0">
              <a:spAutoFit/>
            </a:bodyPr>
            <a:lstStyle/>
            <a:p>
              <a:r>
                <a:rPr lang="zh-CN" altLang="en-US" sz="1000" dirty="0" smtClean="0"/>
                <a:t>百万分之一</a:t>
              </a:r>
              <a:endParaRPr lang="en-US" altLang="zh-CN" sz="1000" dirty="0" smtClean="0"/>
            </a:p>
          </p:txBody>
        </p:sp>
        <p:sp>
          <p:nvSpPr>
            <p:cNvPr id="19" name="文本框 18"/>
            <p:cNvSpPr txBox="1"/>
            <p:nvPr/>
          </p:nvSpPr>
          <p:spPr>
            <a:xfrm>
              <a:off x="7384231" y="5523039"/>
              <a:ext cx="1041891" cy="246221"/>
            </a:xfrm>
            <a:prstGeom prst="rect">
              <a:avLst/>
            </a:prstGeom>
            <a:solidFill>
              <a:schemeClr val="accent3"/>
            </a:solidFill>
          </p:spPr>
          <p:txBody>
            <a:bodyPr wrap="square" rtlCol="0">
              <a:spAutoFit/>
            </a:bodyPr>
            <a:lstStyle/>
            <a:p>
              <a:r>
                <a:rPr lang="zh-CN" altLang="en-US" sz="1000" dirty="0" smtClean="0"/>
                <a:t>千万分之一</a:t>
              </a:r>
              <a:endParaRPr lang="en-US" altLang="zh-CN" sz="1000" dirty="0" smtClean="0"/>
            </a:p>
          </p:txBody>
        </p:sp>
      </p:grpSp>
      <p:sp>
        <p:nvSpPr>
          <p:cNvPr id="20"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23" name="图片 11" descr="8.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椭圆 11"/>
          <p:cNvSpPr>
            <a:spLocks noChangeArrowheads="1"/>
          </p:cNvSpPr>
          <p:nvPr/>
        </p:nvSpPr>
        <p:spPr bwMode="auto">
          <a:xfrm>
            <a:off x="0" y="997812"/>
            <a:ext cx="9144000" cy="67788"/>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5"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6" name="TextBox 28"/>
          <p:cNvSpPr>
            <a:spLocks noChangeArrowheads="1"/>
          </p:cNvSpPr>
          <p:nvPr/>
        </p:nvSpPr>
        <p:spPr bwMode="auto">
          <a:xfrm>
            <a:off x="1060284" y="773213"/>
            <a:ext cx="4733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芯片成本的下降</a:t>
            </a:r>
            <a:endParaRPr lang="zh-CN" altLang="zh-CN" dirty="0"/>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autoUpdateAnimBg="0"/>
      <p:bldP spid="26"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3568" y="2888736"/>
            <a:ext cx="2124236" cy="2322428"/>
          </a:xfrm>
        </p:spPr>
        <p:txBody>
          <a:bodyPr/>
          <a:lstStyle/>
          <a:p>
            <a:pPr marL="0" indent="0" eaLnBrk="1" hangingPunct="1">
              <a:buNone/>
            </a:pPr>
            <a:r>
              <a:rPr lang="zh-CN" altLang="en-US" sz="2000" b="1" dirty="0">
                <a:solidFill>
                  <a:srgbClr val="0D0D0D"/>
                </a:solidFill>
                <a:latin typeface="+mn-ea"/>
              </a:rPr>
              <a:t>自</a:t>
            </a:r>
            <a:r>
              <a:rPr lang="en-US" altLang="zh-CN" sz="2000" b="1" dirty="0">
                <a:solidFill>
                  <a:srgbClr val="0D0D0D"/>
                </a:solidFill>
                <a:latin typeface="+mn-ea"/>
              </a:rPr>
              <a:t>1955</a:t>
            </a:r>
            <a:r>
              <a:rPr lang="zh-CN" altLang="en-US" sz="2000" b="1" dirty="0">
                <a:solidFill>
                  <a:srgbClr val="0D0D0D"/>
                </a:solidFill>
                <a:latin typeface="+mn-ea"/>
              </a:rPr>
              <a:t>年首先使用磁存储设备以来，花费</a:t>
            </a:r>
            <a:r>
              <a:rPr lang="en-US" altLang="zh-CN" sz="2000" b="1" dirty="0">
                <a:solidFill>
                  <a:srgbClr val="0D0D0D"/>
                </a:solidFill>
                <a:latin typeface="+mn-ea"/>
              </a:rPr>
              <a:t>1</a:t>
            </a:r>
            <a:r>
              <a:rPr lang="zh-CN" altLang="en-US" sz="2000" b="1" dirty="0">
                <a:solidFill>
                  <a:srgbClr val="0D0D0D"/>
                </a:solidFill>
                <a:latin typeface="+mn-ea"/>
              </a:rPr>
              <a:t>美元能够买到的信息存储量呈指数增长，平均每过</a:t>
            </a:r>
            <a:r>
              <a:rPr lang="en-US" altLang="zh-CN" sz="2000" b="1" dirty="0">
                <a:solidFill>
                  <a:srgbClr val="0D0D0D"/>
                </a:solidFill>
                <a:latin typeface="+mn-ea"/>
              </a:rPr>
              <a:t>15</a:t>
            </a:r>
            <a:r>
              <a:rPr lang="zh-CN" altLang="en-US" sz="2000" b="1" dirty="0">
                <a:solidFill>
                  <a:srgbClr val="0D0D0D"/>
                </a:solidFill>
                <a:latin typeface="+mn-ea"/>
              </a:rPr>
              <a:t>个月，花费</a:t>
            </a:r>
            <a:r>
              <a:rPr lang="en-US" altLang="zh-CN" sz="2000" b="1" dirty="0">
                <a:solidFill>
                  <a:srgbClr val="0D0D0D"/>
                </a:solidFill>
                <a:latin typeface="+mn-ea"/>
              </a:rPr>
              <a:t>1</a:t>
            </a:r>
            <a:r>
              <a:rPr lang="zh-CN" altLang="en-US" sz="2000" b="1" dirty="0">
                <a:solidFill>
                  <a:srgbClr val="0D0D0D"/>
                </a:solidFill>
                <a:latin typeface="+mn-ea"/>
              </a:rPr>
              <a:t>美元能够存储的信息量翻一倍。</a:t>
            </a:r>
            <a:endParaRPr lang="en-US" altLang="zh-CN" sz="2000" b="1" dirty="0" smtClean="0">
              <a:solidFill>
                <a:srgbClr val="0D0D0D"/>
              </a:solidFill>
              <a:latin typeface="+mn-ea"/>
            </a:endParaRPr>
          </a:p>
        </p:txBody>
      </p:sp>
      <p:sp>
        <p:nvSpPr>
          <p:cNvPr id="4" name="灯片编号占位符 3"/>
          <p:cNvSpPr>
            <a:spLocks noGrp="1"/>
          </p:cNvSpPr>
          <p:nvPr>
            <p:ph type="sldNum" sz="quarter" idx="12"/>
          </p:nvPr>
        </p:nvSpPr>
        <p:spPr/>
        <p:txBody>
          <a:bodyPr/>
          <a:lstStyle/>
          <a:p>
            <a:fld id="{4608C231-62AD-4315-A982-E738B69B242F}" type="slidenum">
              <a:rPr lang="en-US" altLang="zh-CN" smtClean="0"/>
            </a:fld>
            <a:endParaRPr lang="en-US" altLang="zh-CN" dirty="0"/>
          </a:p>
        </p:txBody>
      </p:sp>
      <p:pic>
        <p:nvPicPr>
          <p:cNvPr id="7" name="Picture 2" descr="Figure 5.6 graphs the amount of storage per dollar from 1950 to 20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55876" y="1745055"/>
            <a:ext cx="4964038" cy="4456253"/>
          </a:xfrm>
          <a:prstGeom prst="rect">
            <a:avLst/>
          </a:prstGeom>
        </p:spPr>
      </p:pic>
      <p:sp>
        <p:nvSpPr>
          <p:cNvPr id="6" name="文本框 5"/>
          <p:cNvSpPr txBox="1"/>
          <p:nvPr/>
        </p:nvSpPr>
        <p:spPr>
          <a:xfrm>
            <a:off x="4826943" y="1563311"/>
            <a:ext cx="2484276" cy="369332"/>
          </a:xfrm>
          <a:prstGeom prst="rect">
            <a:avLst/>
          </a:prstGeom>
          <a:solidFill>
            <a:srgbClr val="5E5F73"/>
          </a:solidFill>
        </p:spPr>
        <p:txBody>
          <a:bodyPr wrap="square" rtlCol="0">
            <a:spAutoFit/>
          </a:bodyPr>
          <a:lstStyle/>
          <a:p>
            <a:r>
              <a:rPr lang="zh-CN" altLang="en-US" dirty="0" smtClean="0">
                <a:solidFill>
                  <a:schemeClr val="bg1"/>
                </a:solidFill>
              </a:rPr>
              <a:t>一美元存储的数据量</a:t>
            </a:r>
            <a:endParaRPr lang="zh-CN" altLang="en-US" dirty="0">
              <a:solidFill>
                <a:schemeClr val="bg1"/>
              </a:solidFill>
            </a:endParaRPr>
          </a:p>
        </p:txBody>
      </p:sp>
      <p:sp>
        <p:nvSpPr>
          <p:cNvPr id="9" name="文本框 8"/>
          <p:cNvSpPr txBox="1"/>
          <p:nvPr/>
        </p:nvSpPr>
        <p:spPr>
          <a:xfrm>
            <a:off x="3563888" y="2612571"/>
            <a:ext cx="461665" cy="2040565"/>
          </a:xfrm>
          <a:prstGeom prst="rect">
            <a:avLst/>
          </a:prstGeom>
          <a:solidFill>
            <a:srgbClr val="5E5F73"/>
          </a:solidFill>
        </p:spPr>
        <p:txBody>
          <a:bodyPr vert="eaVert" wrap="square" rtlCol="0">
            <a:spAutoFit/>
          </a:bodyPr>
          <a:lstStyle/>
          <a:p>
            <a:r>
              <a:rPr lang="zh-CN" altLang="en-US" dirty="0" smtClean="0">
                <a:solidFill>
                  <a:schemeClr val="bg1"/>
                </a:solidFill>
              </a:rPr>
              <a:t>存储（</a:t>
            </a:r>
            <a:r>
              <a:rPr lang="en-US" altLang="zh-CN" dirty="0" smtClean="0">
                <a:solidFill>
                  <a:schemeClr val="bg1"/>
                </a:solidFill>
              </a:rPr>
              <a:t>GB</a:t>
            </a:r>
            <a:r>
              <a:rPr lang="zh-CN" altLang="en-US" dirty="0" smtClean="0">
                <a:solidFill>
                  <a:schemeClr val="bg1"/>
                </a:solidFill>
              </a:rPr>
              <a:t>）</a:t>
            </a:r>
            <a:endParaRPr lang="zh-CN" altLang="en-US" dirty="0">
              <a:solidFill>
                <a:schemeClr val="bg1"/>
              </a:solidFill>
            </a:endParaRPr>
          </a:p>
        </p:txBody>
      </p:sp>
      <p:sp>
        <p:nvSpPr>
          <p:cNvPr id="8"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10" name="图片 11" descr="8.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椭圆 11"/>
          <p:cNvSpPr>
            <a:spLocks noChangeArrowheads="1"/>
          </p:cNvSpPr>
          <p:nvPr/>
        </p:nvSpPr>
        <p:spPr bwMode="auto">
          <a:xfrm>
            <a:off x="0" y="997812"/>
            <a:ext cx="9144000" cy="67788"/>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 name="TextBox 28"/>
          <p:cNvSpPr>
            <a:spLocks noChangeArrowheads="1"/>
          </p:cNvSpPr>
          <p:nvPr/>
        </p:nvSpPr>
        <p:spPr bwMode="auto">
          <a:xfrm>
            <a:off x="1060284" y="773213"/>
            <a:ext cx="4733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大规模数字存储定律</a:t>
            </a:r>
            <a:endParaRPr lang="zh-CN" altLang="zh-CN" dirty="0"/>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autoUpdateAnimBg="0"/>
      <p:bldP spid="13" grpId="0" bldLvl="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608C231-62AD-4315-A982-E738B69B242F}" type="slidenum">
              <a:rPr lang="en-US" altLang="zh-CN" smtClean="0"/>
            </a:fld>
            <a:endParaRPr lang="en-US" altLang="zh-CN" dirty="0"/>
          </a:p>
        </p:txBody>
      </p:sp>
      <p:sp>
        <p:nvSpPr>
          <p:cNvPr id="7" name="内容占位符 6"/>
          <p:cNvSpPr>
            <a:spLocks noGrp="1"/>
          </p:cNvSpPr>
          <p:nvPr>
            <p:ph idx="1"/>
          </p:nvPr>
        </p:nvSpPr>
        <p:spPr/>
        <p:txBody>
          <a:bodyPr/>
          <a:lstStyle/>
          <a:p>
            <a:r>
              <a:rPr lang="zh-CN" altLang="en-US" sz="3200" dirty="0" smtClean="0"/>
              <a:t>梅特卡夫（</a:t>
            </a:r>
            <a:r>
              <a:rPr lang="en-US" altLang="zh-CN" sz="3200" dirty="0" smtClean="0"/>
              <a:t>1970</a:t>
            </a:r>
            <a:r>
              <a:rPr lang="zh-CN" altLang="en-US" sz="3200" dirty="0" smtClean="0"/>
              <a:t>年）：网络的价值或能力随着网络中成员数量的增加而呈指数级增长</a:t>
            </a:r>
            <a:endParaRPr lang="zh-CN" altLang="en-US" dirty="0"/>
          </a:p>
        </p:txBody>
      </p:sp>
      <p:sp>
        <p:nvSpPr>
          <p:cNvPr id="5" name="矩形 7"/>
          <p:cNvSpPr>
            <a:spLocks noChangeArrowheads="1"/>
          </p:cNvSpPr>
          <p:nvPr/>
        </p:nvSpPr>
        <p:spPr bwMode="auto">
          <a:xfrm>
            <a:off x="0" y="0"/>
            <a:ext cx="9144000" cy="142875"/>
          </a:xfrm>
          <a:prstGeom prst="rect">
            <a:avLst/>
          </a:prstGeom>
          <a:solidFill>
            <a:srgbClr val="006B3A"/>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 name="图片 11" descr="8.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82550"/>
            <a:ext cx="17859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椭圆 11"/>
          <p:cNvSpPr>
            <a:spLocks noChangeArrowheads="1"/>
          </p:cNvSpPr>
          <p:nvPr/>
        </p:nvSpPr>
        <p:spPr bwMode="auto">
          <a:xfrm>
            <a:off x="0" y="997812"/>
            <a:ext cx="9144000" cy="67788"/>
          </a:xfrm>
          <a:prstGeom prst="ellipse">
            <a:avLst/>
          </a:prstGeom>
          <a:solidFill>
            <a:srgbClr val="006B3A"/>
          </a:solidFill>
          <a:ln>
            <a:noFill/>
          </a:ln>
          <a:extLst>
            <a:ext uri="{91240B29-F687-4F45-9708-019B960494DF}">
              <a14:hiddenLine xmlns:a14="http://schemas.microsoft.com/office/drawing/2010/main" w="25400">
                <a:solidFill>
                  <a:srgbClr val="395E8A"/>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 name="圆角矩形 17"/>
          <p:cNvSpPr>
            <a:spLocks noChangeArrowheads="1"/>
          </p:cNvSpPr>
          <p:nvPr/>
        </p:nvSpPr>
        <p:spPr bwMode="auto">
          <a:xfrm>
            <a:off x="610065" y="817724"/>
            <a:ext cx="5228760" cy="542925"/>
          </a:xfrm>
          <a:prstGeom prst="roundRect">
            <a:avLst>
              <a:gd name="adj" fmla="val 16667"/>
            </a:avLst>
          </a:prstGeom>
          <a:solidFill>
            <a:srgbClr val="006B3A"/>
          </a:solidFill>
          <a:ln w="25400">
            <a:solidFill>
              <a:srgbClr val="395E8A"/>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 name="TextBox 28"/>
          <p:cNvSpPr>
            <a:spLocks noChangeArrowheads="1"/>
          </p:cNvSpPr>
          <p:nvPr/>
        </p:nvSpPr>
        <p:spPr bwMode="auto">
          <a:xfrm>
            <a:off x="1060284" y="773213"/>
            <a:ext cx="4733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梅特卡夫定律</a:t>
            </a:r>
            <a:endParaRPr lang="zh-CN" altLang="zh-CN" dirty="0"/>
          </a:p>
        </p:txBody>
      </p:sp>
    </p:spTree>
  </p:cSld>
  <p:clrMapOvr>
    <a:masterClrMapping/>
  </p:clrMapOvr>
  <p:transition advClick="0" advTm="400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autoUpdateAnimBg="0"/>
      <p:bldP spid="10" grpId="0" bldLvl="0" autoUpdateAnimBg="0"/>
    </p:bldLst>
  </p:timing>
</p:sld>
</file>

<file path=ppt/tags/tag1.xml><?xml version="1.0" encoding="utf-8"?>
<p:tagLst xmlns:p="http://schemas.openxmlformats.org/presentationml/2006/main">
  <p:tag name="KSO_WM_UNIT_TABLE_BEAUTIFY" val="smartTable{82bb8bc3-1856-48a4-ad71-9f9ee9f17e56}"/>
</p:tagLst>
</file>

<file path=ppt/tags/tag2.xml><?xml version="1.0" encoding="utf-8"?>
<p:tagLst xmlns:p="http://schemas.openxmlformats.org/presentationml/2006/main">
  <p:tag name="KSO_WM_UNIT_TABLE_BEAUTIFY" val="smartTable{aa979cd0-415e-48e8-bc1e-143c85040914}"/>
</p:tagLst>
</file>

<file path=ppt/tags/tag3.xml><?xml version="1.0" encoding="utf-8"?>
<p:tagLst xmlns:p="http://schemas.openxmlformats.org/presentationml/2006/main">
  <p:tag name="KSO_WPP_MARK_KEY" val="fa1c5c54-ae4f-48a5-b665-6f38a8fe30b7"/>
  <p:tag name="COMMONDATA" val="eyJoZGlkIjoiZjI4NTQ3MjIyM2FhNWZiNjFmMzgyODExMzc5YzM3OWUifQ=="/>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6795</Words>
  <Application>WPS 演示</Application>
  <PresentationFormat>全屏显示(4:3)</PresentationFormat>
  <Paragraphs>582</Paragraphs>
  <Slides>49</Slides>
  <Notes>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49</vt:i4>
      </vt:variant>
    </vt:vector>
  </HeadingPairs>
  <TitlesOfParts>
    <vt:vector size="61" baseType="lpstr">
      <vt:lpstr>Arial</vt:lpstr>
      <vt:lpstr>宋体</vt:lpstr>
      <vt:lpstr>Wingdings</vt:lpstr>
      <vt:lpstr>Calibri</vt:lpstr>
      <vt:lpstr>微软雅黑</vt:lpstr>
      <vt:lpstr>Arial Black</vt:lpstr>
      <vt:lpstr>Times New Roman</vt:lpstr>
      <vt:lpstr>MS PGothic</vt:lpstr>
      <vt:lpstr>Arial Unicode MS</vt:lpstr>
      <vt:lpstr>Lucida Sans Unicode</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rycf</cp:lastModifiedBy>
  <cp:revision>77</cp:revision>
  <dcterms:created xsi:type="dcterms:W3CDTF">2019-09-04T14:05:00Z</dcterms:created>
  <dcterms:modified xsi:type="dcterms:W3CDTF">2024-08-27T07:45:53Z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2052-11.1.0.12165</vt:lpwstr>
  </property>
  <property fmtid="{D5CDD505-2E9C-101B-9397-08002B2CF9AE}" pid="3" name="ICV">
    <vt:lpwstr>EE84D95075BA4ED99DCE21A014B93E10_13</vt:lpwstr>
  </property>
</Properties>
</file>